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8288000" cy="10287000"/>
  <p:notesSz cx="6858000" cy="9144000"/>
  <p:embeddedFontLst>
    <p:embeddedFont>
      <p:font typeface="Cormorant Garamond Bold" charset="1" panose="00000800000000000000"/>
      <p:regular r:id="rId68"/>
    </p:embeddedFont>
    <p:embeddedFont>
      <p:font typeface="Quicksand" charset="1" panose="00000000000000000000"/>
      <p:regular r:id="rId69"/>
    </p:embeddedFont>
    <p:embeddedFont>
      <p:font typeface="Open Sans Bold" charset="1" panose="00000000000000000000"/>
      <p:regular r:id="rId70"/>
    </p:embeddedFont>
    <p:embeddedFont>
      <p:font typeface="Open Sans" charset="1" panose="00000000000000000000"/>
      <p:regular r:id="rId71"/>
    </p:embeddedFont>
    <p:embeddedFont>
      <p:font typeface="Cormorant Garamond Bold Italics" charset="1" panose="00000800000000000000"/>
      <p:regular r:id="rId72"/>
    </p:embeddedFont>
    <p:embeddedFont>
      <p:font typeface="Public Sans Bold" charset="1" panose="00000000000000000000"/>
      <p:regular r:id="rId73"/>
    </p:embeddedFont>
    <p:embeddedFont>
      <p:font typeface="Public Sans" charset="1" panose="00000000000000000000"/>
      <p:regular r:id="rId74"/>
    </p:embeddedFont>
    <p:embeddedFont>
      <p:font typeface="Quicksand Bold" charset="1" panose="00000000000000000000"/>
      <p:regular r:id="rId75"/>
    </p:embeddedFont>
    <p:embeddedFont>
      <p:font typeface="Sorts Mill Goudy" charset="1" panose="02000503000000000000"/>
      <p:regular r:id="rId76"/>
    </p:embeddedFont>
    <p:embeddedFont>
      <p:font typeface="Crimson Pro" charset="1" panose="00000000000000000000"/>
      <p:regular r:id="rId77"/>
    </p:embeddedFont>
    <p:embeddedFont>
      <p:font typeface="Helios Extended Bold" charset="1" panose="02000805050000020004"/>
      <p:regular r:id="rId78"/>
    </p:embeddedFont>
    <p:embeddedFont>
      <p:font typeface="Lato" charset="1" panose="020F0502020204030203"/>
      <p:regular r:id="rId79"/>
    </p:embeddedFont>
    <p:embeddedFont>
      <p:font typeface="Public Sans Bold Italics" charset="1" panose="00000000000000000000"/>
      <p:regular r:id="rId80"/>
    </p:embeddedFont>
    <p:embeddedFont>
      <p:font typeface="Arimo" charset="1" panose="020B0604020202020204"/>
      <p:regular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slides/slide3.xml" Type="http://schemas.openxmlformats.org/officeDocument/2006/relationships/slide"/><Relationship Id="rId80" Target="fonts/font80.fntdata" Type="http://schemas.openxmlformats.org/officeDocument/2006/relationships/font"/><Relationship Id="rId81" Target="fonts/font81.fntdata" Type="http://schemas.openxmlformats.org/officeDocument/2006/relationships/font"/><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35.png" Type="http://schemas.openxmlformats.org/officeDocument/2006/relationships/image"/><Relationship Id="rId5" Target="../media/image47.jpeg" Type="http://schemas.openxmlformats.org/officeDocument/2006/relationships/image"/><Relationship Id="rId6" Target="../media/image48.jpeg" Type="http://schemas.openxmlformats.org/officeDocument/2006/relationships/image"/><Relationship Id="rId7" Target="../media/image4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svg" Type="http://schemas.openxmlformats.org/officeDocument/2006/relationships/image"/><Relationship Id="rId11" Target="../media/image59.pn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14" Target="../media/image62.png" Type="http://schemas.openxmlformats.org/officeDocument/2006/relationships/image"/><Relationship Id="rId15" Target="../media/image63.svg" Type="http://schemas.openxmlformats.org/officeDocument/2006/relationships/image"/><Relationship Id="rId2" Target="../media/image50.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 Id="rId9" Target="../media/image5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jpe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66.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6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35.png" Type="http://schemas.openxmlformats.org/officeDocument/2006/relationships/image"/><Relationship Id="rId5" Target="../media/image47.jpeg" Type="http://schemas.openxmlformats.org/officeDocument/2006/relationships/image"/><Relationship Id="rId6" Target="../media/image48.jpeg" Type="http://schemas.openxmlformats.org/officeDocument/2006/relationships/image"/><Relationship Id="rId7" Target="../media/image4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https://alz-journals.onlinelibrary.wiley.com/authored-by/Li/Rose+M." TargetMode="External" Type="http://schemas.openxmlformats.org/officeDocument/2006/relationships/hyperlink"/><Relationship Id="rId11" Target="https://alz-journals.onlinelibrary.wiley.com/authored-by/Dehak/Najim" TargetMode="External" Type="http://schemas.openxmlformats.org/officeDocument/2006/relationships/hyperlink"/><Relationship Id="rId12" Target="https://alz-journals.onlinelibrary.wiley.com/authored-by/Arbaje/Alicia" TargetMode="External" Type="http://schemas.openxmlformats.org/officeDocument/2006/relationships/hyperlink"/><Relationship Id="rId13" Target="https://alz-journals.onlinelibrary.wiley.com/authored-by/Unberath/Mathias" TargetMode="External" Type="http://schemas.openxmlformats.org/officeDocument/2006/relationships/hyperlink"/><Relationship Id="rId14" Target="https://alz-journals.onlinelibrary.wiley.com/authored-by/Cudjoe/Thomas" TargetMode="External" Type="http://schemas.openxmlformats.org/officeDocument/2006/relationships/hyperlink"/><Relationship Id="rId15" Target="https://alz-journals.onlinelibrary.wiley.com/authored-by/Chute/Christopher" TargetMode="External" Type="http://schemas.openxmlformats.org/officeDocument/2006/relationships/hyperlink"/><Relationship Id="rId16" Target="https://alz-journals.onlinelibrary.wiley.com/authored-by/Moore/Jason+H." TargetMode="External" Type="http://schemas.openxmlformats.org/officeDocument/2006/relationships/hyperlink"/><Relationship Id="rId17" Target="https://alz-journals.onlinelibrary.wiley.com/authored-by/Phan/Phillip" TargetMode="External" Type="http://schemas.openxmlformats.org/officeDocument/2006/relationships/hyperlink"/><Relationship Id="rId18" Target="https://alz-journals.onlinelibrary.wiley.com/authored-by/Samus/Quincy" TargetMode="External" Type="http://schemas.openxmlformats.org/officeDocument/2006/relationships/hyperlink"/><Relationship Id="rId19" Target="https://alz-journals.onlinelibrary.wiley.com/authored-by/Schoenborn/Nancy+L." TargetMode="External" Type="http://schemas.openxmlformats.org/officeDocument/2006/relationships/hyperlink"/><Relationship Id="rId2" Target="https://alz-journals.onlinelibrary.wiley.com/authored-by/Abadir/Peter" TargetMode="External" Type="http://schemas.openxmlformats.org/officeDocument/2006/relationships/hyperlink"/><Relationship Id="rId20" Target="https://alz-journals.onlinelibrary.wiley.com/authored-by/Battle/Alexis" TargetMode="External" Type="http://schemas.openxmlformats.org/officeDocument/2006/relationships/hyperlink"/><Relationship Id="rId21" Target="https://alz-journals.onlinelibrary.wiley.com/authored-by/Walston/Jeremy+D." TargetMode="External" Type="http://schemas.openxmlformats.org/officeDocument/2006/relationships/hyperlink"/><Relationship Id="rId22" Target="https://onlinelibrary.wiley.com/doi/abs/10.1111/1460-6984.12941" TargetMode="External" Type="http://schemas.openxmlformats.org/officeDocument/2006/relationships/hyperlink"/><Relationship Id="rId23" Target="https://onlinelibrary.wiley.com/authored-by/Parlak/M%C3%BCm%C3%BCne+Merve" TargetMode="External" Type="http://schemas.openxmlformats.org/officeDocument/2006/relationships/hyperlink"/><Relationship Id="rId24" Target="https://onlinelibrary.wiley.com/authored-by/K%C3%B6se/Ay%C5%9Fen" TargetMode="External" Type="http://schemas.openxmlformats.org/officeDocument/2006/relationships/hyperlink"/><Relationship Id="rId25" Target="https://onlinelibrary.wiley.com/authored-by/G%C3%BC%C3%A7/Murat" TargetMode="External" Type="http://schemas.openxmlformats.org/officeDocument/2006/relationships/hyperlink"/><Relationship Id="rId26" Target="https://onlinelibrary.wiley.com/authored-by/Munis/%C3%96zlem+Bizp%C4%B1nar" TargetMode="External" Type="http://schemas.openxmlformats.org/officeDocument/2006/relationships/hyperlink"/><Relationship Id="rId3" Target="https://alz-journals.onlinelibrary.wiley.com/authored-by/Oh/Esther" TargetMode="External" Type="http://schemas.openxmlformats.org/officeDocument/2006/relationships/hyperlink"/><Relationship Id="rId4" Target="https://alz-journals.onlinelibrary.wiley.com/authored-by/Chellappa/Rama" TargetMode="External" Type="http://schemas.openxmlformats.org/officeDocument/2006/relationships/hyperlink"/><Relationship Id="rId5" Target="https://alz-journals.onlinelibrary.wiley.com/authored-by/Choudhry/Niteesh" TargetMode="External" Type="http://schemas.openxmlformats.org/officeDocument/2006/relationships/hyperlink"/><Relationship Id="rId6" Target="https://alz-journals.onlinelibrary.wiley.com/authored-by/Demiris/George" TargetMode="External" Type="http://schemas.openxmlformats.org/officeDocument/2006/relationships/hyperlink"/><Relationship Id="rId7" Target="https://alz-journals.onlinelibrary.wiley.com/authored-by/Ganesan/Deepak" TargetMode="External" Type="http://schemas.openxmlformats.org/officeDocument/2006/relationships/hyperlink"/><Relationship Id="rId8" Target="https://alz-journals.onlinelibrary.wiley.com/authored-by/Karlawish/Jason" TargetMode="External" Type="http://schemas.openxmlformats.org/officeDocument/2006/relationships/hyperlink"/><Relationship Id="rId9" Target="https://alz-journals.onlinelibrary.wiley.com/authored-by/Marlin/Benjamin" TargetMode="External" Type="http://schemas.openxmlformats.org/officeDocument/2006/relationships/hyperlink"/></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3.png" Type="http://schemas.openxmlformats.org/officeDocument/2006/relationships/image"/><Relationship Id="rId6" Target="../media/image6.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68.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74.png" Type="http://schemas.openxmlformats.org/officeDocument/2006/relationships/image"/><Relationship Id="rId4" Target="../media/image75.jpeg" Type="http://schemas.openxmlformats.org/officeDocument/2006/relationships/image"/><Relationship Id="rId5" Target="../media/image76.jpeg" Type="http://schemas.openxmlformats.org/officeDocument/2006/relationships/image"/><Relationship Id="rId6" Target="../media/image77.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35.png" Type="http://schemas.openxmlformats.org/officeDocument/2006/relationships/image"/><Relationship Id="rId5" Target="../media/image47.jpeg" Type="http://schemas.openxmlformats.org/officeDocument/2006/relationships/image"/><Relationship Id="rId6" Target="../media/image48.jpeg" Type="http://schemas.openxmlformats.org/officeDocument/2006/relationships/image"/><Relationship Id="rId7" Target="../media/image4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jpeg" Type="http://schemas.openxmlformats.org/officeDocument/2006/relationships/image"/><Relationship Id="rId2" Target="../media/image50.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76.jpeg" Type="http://schemas.openxmlformats.org/officeDocument/2006/relationships/image"/><Relationship Id="rId6" Target="../media/image77.jpeg" Type="http://schemas.openxmlformats.org/officeDocument/2006/relationships/image"/><Relationship Id="rId7" Target="../media/image78.jpeg" Type="http://schemas.openxmlformats.org/officeDocument/2006/relationships/image"/><Relationship Id="rId8" Target="../media/image79.png" Type="http://schemas.openxmlformats.org/officeDocument/2006/relationships/image"/><Relationship Id="rId9" Target="../media/image80.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33.png" Type="http://schemas.openxmlformats.org/officeDocument/2006/relationships/image"/><Relationship Id="rId6" Target="../media/image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15.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68.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7.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75.jpeg" Type="http://schemas.openxmlformats.org/officeDocument/2006/relationships/image"/><Relationship Id="rId4" Target="../media/image77.jpeg" Type="http://schemas.openxmlformats.org/officeDocument/2006/relationships/image"/><Relationship Id="rId5" Target="../media/image39.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 Id="rId4" Target="../media/image35.png" Type="http://schemas.openxmlformats.org/officeDocument/2006/relationships/image"/><Relationship Id="rId5" Target="../media/image47.jpeg" Type="http://schemas.openxmlformats.org/officeDocument/2006/relationships/image"/><Relationship Id="rId6" Target="../media/image48.jpeg" Type="http://schemas.openxmlformats.org/officeDocument/2006/relationships/image"/><Relationship Id="rId7" Target="../media/image49.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 Id="rId7" Target="../media/image83.png" Type="http://schemas.openxmlformats.org/officeDocument/2006/relationships/image"/><Relationship Id="rId8" Target="../media/image84.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5.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https://onlinelibrary.wiley.com/authored-by/Ozcan/Munevver" TargetMode="External" Type="http://schemas.openxmlformats.org/officeDocument/2006/relationships/hyperlink"/><Relationship Id="rId3" Target="https://onlinelibrary.wiley.com/authored-by/Wu/Wenbo" TargetMode="External" Type="http://schemas.openxmlformats.org/officeDocument/2006/relationships/hyperlink"/><Relationship Id="rId4" Target="https://onlinelibrary.wiley.com/authored-by/Holkeboer/Kaes+J." TargetMode="External" Type="http://schemas.openxmlformats.org/officeDocument/2006/relationships/hyperlink"/></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7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31.png" Type="http://schemas.openxmlformats.org/officeDocument/2006/relationships/image"/><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3" id="3"/>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5649752" y="2116624"/>
            <a:ext cx="6292811" cy="5155698"/>
          </a:xfrm>
          <a:custGeom>
            <a:avLst/>
            <a:gdLst/>
            <a:ahLst/>
            <a:cxnLst/>
            <a:rect r="r" b="b" t="t" l="l"/>
            <a:pathLst>
              <a:path h="5155698" w="6292811">
                <a:moveTo>
                  <a:pt x="0" y="0"/>
                </a:moveTo>
                <a:lnTo>
                  <a:pt x="6292811" y="0"/>
                </a:lnTo>
                <a:lnTo>
                  <a:pt x="6292811" y="5155698"/>
                </a:lnTo>
                <a:lnTo>
                  <a:pt x="0" y="5155698"/>
                </a:lnTo>
                <a:lnTo>
                  <a:pt x="0" y="0"/>
                </a:lnTo>
                <a:close/>
              </a:path>
            </a:pathLst>
          </a:custGeom>
          <a:blipFill>
            <a:blip r:embed="rId2">
              <a:alphaModFix amt="23000"/>
            </a:blip>
            <a:stretch>
              <a:fillRect l="0" t="0" r="0" b="-31819"/>
            </a:stretch>
          </a:blipFill>
        </p:spPr>
      </p:sp>
      <p:sp>
        <p:nvSpPr>
          <p:cNvPr name="TextBox 5" id="5"/>
          <p:cNvSpPr txBox="true"/>
          <p:nvPr/>
        </p:nvSpPr>
        <p:spPr>
          <a:xfrm rot="0">
            <a:off x="1043764" y="2649792"/>
            <a:ext cx="16229942" cy="3479764"/>
          </a:xfrm>
          <a:prstGeom prst="rect">
            <a:avLst/>
          </a:prstGeom>
        </p:spPr>
        <p:txBody>
          <a:bodyPr anchor="t" rtlCol="false" tIns="0" lIns="0" bIns="0" rIns="0">
            <a:spAutoFit/>
          </a:bodyPr>
          <a:lstStyle/>
          <a:p>
            <a:pPr algn="ctr" marL="0" indent="0" lvl="0">
              <a:lnSpc>
                <a:spcPts val="13999"/>
              </a:lnSpc>
              <a:spcBef>
                <a:spcPct val="0"/>
              </a:spcBef>
            </a:pPr>
            <a:r>
              <a:rPr lang="en-US" b="true" sz="9999">
                <a:solidFill>
                  <a:srgbClr val="0F4662"/>
                </a:solidFill>
                <a:latin typeface="Cormorant Garamond Bold"/>
                <a:ea typeface="Cormorant Garamond Bold"/>
                <a:cs typeface="Cormorant Garamond Bold"/>
                <a:sym typeface="Cormorant Garamond Bold"/>
              </a:rPr>
              <a:t>AI  Base Alzheimer's Care and Cognitive Support</a:t>
            </a:r>
          </a:p>
        </p:txBody>
      </p:sp>
      <p:sp>
        <p:nvSpPr>
          <p:cNvPr name="TextBox 6" id="6"/>
          <p:cNvSpPr txBox="true"/>
          <p:nvPr/>
        </p:nvSpPr>
        <p:spPr>
          <a:xfrm rot="0">
            <a:off x="2737539" y="6805830"/>
            <a:ext cx="12812922" cy="837733"/>
          </a:xfrm>
          <a:prstGeom prst="rect">
            <a:avLst/>
          </a:prstGeom>
        </p:spPr>
        <p:txBody>
          <a:bodyPr anchor="t" rtlCol="false" tIns="0" lIns="0" bIns="0" rIns="0">
            <a:spAutoFit/>
          </a:bodyPr>
          <a:lstStyle/>
          <a:p>
            <a:pPr algn="ctr" marL="0" indent="0" lvl="0">
              <a:lnSpc>
                <a:spcPts val="6844"/>
              </a:lnSpc>
              <a:spcBef>
                <a:spcPct val="0"/>
              </a:spcBef>
            </a:pPr>
            <a:r>
              <a:rPr lang="en-US" sz="4889">
                <a:solidFill>
                  <a:srgbClr val="0F4662"/>
                </a:solidFill>
                <a:latin typeface="Quicksand"/>
                <a:ea typeface="Quicksand"/>
                <a:cs typeface="Quicksand"/>
                <a:sym typeface="Quicksand"/>
              </a:rPr>
              <a:t>Research Group Proposal</a:t>
            </a:r>
          </a:p>
        </p:txBody>
      </p:sp>
      <p:sp>
        <p:nvSpPr>
          <p:cNvPr name="TextBox 7" id="7"/>
          <p:cNvSpPr txBox="true"/>
          <p:nvPr/>
        </p:nvSpPr>
        <p:spPr>
          <a:xfrm rot="0">
            <a:off x="5649752" y="7689183"/>
            <a:ext cx="6988496" cy="525815"/>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16 August, 2024</a:t>
            </a:r>
          </a:p>
        </p:txBody>
      </p:sp>
      <p:sp>
        <p:nvSpPr>
          <p:cNvPr name="TextBox 8" id="8"/>
          <p:cNvSpPr txBox="true"/>
          <p:nvPr/>
        </p:nvSpPr>
        <p:spPr>
          <a:xfrm rot="0">
            <a:off x="3322179" y="1967581"/>
            <a:ext cx="11643643" cy="529755"/>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0F4662"/>
                </a:solidFill>
                <a:latin typeface="Quicksand"/>
                <a:ea typeface="Quicksand"/>
                <a:cs typeface="Quicksand"/>
                <a:sym typeface="Quicksand"/>
              </a:rPr>
              <a:t>Prepared by 24-25J-304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200" y="67032"/>
            <a:ext cx="4120023" cy="10152935"/>
            <a:chOff x="0" y="0"/>
            <a:chExt cx="1085109" cy="2674024"/>
          </a:xfrm>
        </p:grpSpPr>
        <p:sp>
          <p:nvSpPr>
            <p:cNvPr name="Freeform 3" id="3"/>
            <p:cNvSpPr/>
            <p:nvPr/>
          </p:nvSpPr>
          <p:spPr>
            <a:xfrm flipH="false" flipV="false" rot="0">
              <a:off x="0" y="0"/>
              <a:ext cx="1085109" cy="2674024"/>
            </a:xfrm>
            <a:custGeom>
              <a:avLst/>
              <a:gdLst/>
              <a:ahLst/>
              <a:cxnLst/>
              <a:rect r="r" b="b" t="t" l="l"/>
              <a:pathLst>
                <a:path h="2674024" w="1085109">
                  <a:moveTo>
                    <a:pt x="0" y="0"/>
                  </a:moveTo>
                  <a:lnTo>
                    <a:pt x="1085109" y="0"/>
                  </a:lnTo>
                  <a:lnTo>
                    <a:pt x="1085109" y="2674024"/>
                  </a:lnTo>
                  <a:lnTo>
                    <a:pt x="0" y="2674024"/>
                  </a:lnTo>
                  <a:close/>
                </a:path>
              </a:pathLst>
            </a:custGeom>
            <a:solidFill>
              <a:srgbClr val="EEEEEE">
                <a:alpha val="80000"/>
              </a:srgbClr>
            </a:solidFill>
          </p:spPr>
        </p:sp>
        <p:sp>
          <p:nvSpPr>
            <p:cNvPr name="TextBox 4" id="4"/>
            <p:cNvSpPr txBox="true"/>
            <p:nvPr/>
          </p:nvSpPr>
          <p:spPr>
            <a:xfrm>
              <a:off x="0" y="-47625"/>
              <a:ext cx="1085109" cy="272164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809750" y="1195480"/>
            <a:ext cx="3445135" cy="7859923"/>
            <a:chOff x="0" y="0"/>
            <a:chExt cx="907361" cy="2070103"/>
          </a:xfrm>
        </p:grpSpPr>
        <p:sp>
          <p:nvSpPr>
            <p:cNvPr name="Freeform 6" id="6"/>
            <p:cNvSpPr/>
            <p:nvPr/>
          </p:nvSpPr>
          <p:spPr>
            <a:xfrm flipH="false" flipV="false" rot="0">
              <a:off x="0" y="0"/>
              <a:ext cx="907361" cy="2070103"/>
            </a:xfrm>
            <a:custGeom>
              <a:avLst/>
              <a:gdLst/>
              <a:ahLst/>
              <a:cxnLst/>
              <a:rect r="r" b="b" t="t" l="l"/>
              <a:pathLst>
                <a:path h="2070103" w="907361">
                  <a:moveTo>
                    <a:pt x="0" y="0"/>
                  </a:moveTo>
                  <a:lnTo>
                    <a:pt x="907361" y="0"/>
                  </a:lnTo>
                  <a:lnTo>
                    <a:pt x="907361" y="2070103"/>
                  </a:lnTo>
                  <a:lnTo>
                    <a:pt x="0" y="2070103"/>
                  </a:lnTo>
                  <a:close/>
                </a:path>
              </a:pathLst>
            </a:custGeom>
            <a:solidFill>
              <a:srgbClr val="FFFFFF">
                <a:alpha val="80000"/>
              </a:srgbClr>
            </a:solidFill>
          </p:spPr>
        </p:sp>
        <p:sp>
          <p:nvSpPr>
            <p:cNvPr name="TextBox 7" id="7"/>
            <p:cNvSpPr txBox="true"/>
            <p:nvPr/>
          </p:nvSpPr>
          <p:spPr>
            <a:xfrm>
              <a:off x="0" y="-47625"/>
              <a:ext cx="907361" cy="2117728"/>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76200" y="6340975"/>
            <a:ext cx="3127421" cy="3878980"/>
          </a:xfrm>
          <a:custGeom>
            <a:avLst/>
            <a:gdLst/>
            <a:ahLst/>
            <a:cxnLst/>
            <a:rect r="r" b="b" t="t" l="l"/>
            <a:pathLst>
              <a:path h="3878980" w="3127421">
                <a:moveTo>
                  <a:pt x="0" y="0"/>
                </a:moveTo>
                <a:lnTo>
                  <a:pt x="3127421" y="0"/>
                </a:lnTo>
                <a:lnTo>
                  <a:pt x="3127421" y="3878981"/>
                </a:lnTo>
                <a:lnTo>
                  <a:pt x="0" y="3878981"/>
                </a:lnTo>
                <a:lnTo>
                  <a:pt x="0" y="0"/>
                </a:lnTo>
                <a:close/>
              </a:path>
            </a:pathLst>
          </a:custGeom>
          <a:blipFill>
            <a:blip r:embed="rId2">
              <a:alphaModFix amt="17000"/>
            </a:blip>
            <a:stretch>
              <a:fillRect l="0" t="0" r="-120500" b="0"/>
            </a:stretch>
          </a:blipFill>
        </p:spPr>
      </p:sp>
      <p:sp>
        <p:nvSpPr>
          <p:cNvPr name="Freeform 9" id="9"/>
          <p:cNvSpPr/>
          <p:nvPr/>
        </p:nvSpPr>
        <p:spPr>
          <a:xfrm flipH="false" flipV="false" rot="0">
            <a:off x="1838898" y="1130148"/>
            <a:ext cx="4714650" cy="8026703"/>
          </a:xfrm>
          <a:custGeom>
            <a:avLst/>
            <a:gdLst/>
            <a:ahLst/>
            <a:cxnLst/>
            <a:rect r="r" b="b" t="t" l="l"/>
            <a:pathLst>
              <a:path h="8026703" w="4714650">
                <a:moveTo>
                  <a:pt x="0" y="0"/>
                </a:moveTo>
                <a:lnTo>
                  <a:pt x="4714651" y="0"/>
                </a:lnTo>
                <a:lnTo>
                  <a:pt x="4714651" y="8026704"/>
                </a:lnTo>
                <a:lnTo>
                  <a:pt x="0" y="8026704"/>
                </a:lnTo>
                <a:lnTo>
                  <a:pt x="0" y="0"/>
                </a:lnTo>
                <a:close/>
              </a:path>
            </a:pathLst>
          </a:custGeom>
          <a:blipFill>
            <a:blip r:embed="rId3"/>
            <a:stretch>
              <a:fillRect l="0" t="0" r="0" b="0"/>
            </a:stretch>
          </a:blipFill>
        </p:spPr>
      </p:sp>
      <p:sp>
        <p:nvSpPr>
          <p:cNvPr name="AutoShape 10" id="10"/>
          <p:cNvSpPr/>
          <p:nvPr/>
        </p:nvSpPr>
        <p:spPr>
          <a:xfrm>
            <a:off x="10567310" y="4713827"/>
            <a:ext cx="3175873" cy="0"/>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11843719" y="8450691"/>
            <a:ext cx="1164266" cy="173185"/>
          </a:xfrm>
          <a:custGeom>
            <a:avLst/>
            <a:gdLst/>
            <a:ahLst/>
            <a:cxnLst/>
            <a:rect r="r" b="b" t="t" l="l"/>
            <a:pathLst>
              <a:path h="173185" w="1164266">
                <a:moveTo>
                  <a:pt x="0" y="0"/>
                </a:moveTo>
                <a:lnTo>
                  <a:pt x="1164266" y="0"/>
                </a:lnTo>
                <a:lnTo>
                  <a:pt x="1164266" y="173185"/>
                </a:lnTo>
                <a:lnTo>
                  <a:pt x="0" y="1731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229239" y="0"/>
            <a:ext cx="4058761" cy="4476441"/>
          </a:xfrm>
          <a:custGeom>
            <a:avLst/>
            <a:gdLst/>
            <a:ahLst/>
            <a:cxnLst/>
            <a:rect r="r" b="b" t="t" l="l"/>
            <a:pathLst>
              <a:path h="4476441" w="4058761">
                <a:moveTo>
                  <a:pt x="0" y="0"/>
                </a:moveTo>
                <a:lnTo>
                  <a:pt x="4058761" y="0"/>
                </a:lnTo>
                <a:lnTo>
                  <a:pt x="4058761" y="4476441"/>
                </a:lnTo>
                <a:lnTo>
                  <a:pt x="0" y="4476441"/>
                </a:lnTo>
                <a:lnTo>
                  <a:pt x="0" y="0"/>
                </a:lnTo>
                <a:close/>
              </a:path>
            </a:pathLst>
          </a:custGeom>
          <a:blipFill>
            <a:blip r:embed="rId6">
              <a:alphaModFix amt="19999"/>
            </a:blip>
            <a:stretch>
              <a:fillRect l="-114288" t="0" r="0" b="-9290"/>
            </a:stretch>
          </a:blipFill>
        </p:spPr>
      </p:sp>
      <p:sp>
        <p:nvSpPr>
          <p:cNvPr name="TextBox 13" id="13"/>
          <p:cNvSpPr txBox="true"/>
          <p:nvPr/>
        </p:nvSpPr>
        <p:spPr>
          <a:xfrm rot="0">
            <a:off x="7409885" y="5794189"/>
            <a:ext cx="10468449" cy="2097039"/>
          </a:xfrm>
          <a:prstGeom prst="rect">
            <a:avLst/>
          </a:prstGeom>
        </p:spPr>
        <p:txBody>
          <a:bodyPr anchor="t" rtlCol="false" tIns="0" lIns="0" bIns="0" rIns="0">
            <a:spAutoFit/>
          </a:bodyPr>
          <a:lstStyle/>
          <a:p>
            <a:pPr algn="ctr" marL="0" indent="0" lvl="0">
              <a:lnSpc>
                <a:spcPts val="5651"/>
              </a:lnSpc>
            </a:pPr>
            <a:r>
              <a:rPr lang="en-US" sz="3532" spc="353">
                <a:solidFill>
                  <a:srgbClr val="000000"/>
                </a:solidFill>
                <a:latin typeface="Open Sans"/>
                <a:ea typeface="Open Sans"/>
                <a:cs typeface="Open Sans"/>
                <a:sym typeface="Open Sans"/>
              </a:rPr>
              <a:t>Innovations in Speech Recognition Technology for Improved Alzheimer's Care and AI Based Support Systems</a:t>
            </a:r>
          </a:p>
        </p:txBody>
      </p:sp>
      <p:sp>
        <p:nvSpPr>
          <p:cNvPr name="TextBox 14" id="14"/>
          <p:cNvSpPr txBox="true"/>
          <p:nvPr/>
        </p:nvSpPr>
        <p:spPr>
          <a:xfrm rot="0">
            <a:off x="7763570" y="1888996"/>
            <a:ext cx="8680205" cy="2558907"/>
          </a:xfrm>
          <a:prstGeom prst="rect">
            <a:avLst/>
          </a:prstGeom>
        </p:spPr>
        <p:txBody>
          <a:bodyPr anchor="t" rtlCol="false" tIns="0" lIns="0" bIns="0" rIns="0">
            <a:spAutoFit/>
          </a:bodyPr>
          <a:lstStyle/>
          <a:p>
            <a:pPr algn="ctr">
              <a:lnSpc>
                <a:spcPts val="11900"/>
              </a:lnSpc>
              <a:spcBef>
                <a:spcPct val="0"/>
              </a:spcBef>
            </a:pPr>
            <a:r>
              <a:rPr lang="en-US" sz="8500">
                <a:solidFill>
                  <a:srgbClr val="000000"/>
                </a:solidFill>
                <a:latin typeface="Sorts Mill Goudy"/>
                <a:ea typeface="Sorts Mill Goudy"/>
                <a:cs typeface="Sorts Mill Goudy"/>
                <a:sym typeface="Sorts Mill Goudy"/>
              </a:rPr>
              <a:t>Bhagya P.S.</a:t>
            </a:r>
          </a:p>
          <a:p>
            <a:pPr algn="ctr">
              <a:lnSpc>
                <a:spcPts val="8400"/>
              </a:lnSpc>
              <a:spcBef>
                <a:spcPct val="0"/>
              </a:spcBef>
            </a:pPr>
            <a:r>
              <a:rPr lang="en-US" sz="6000">
                <a:solidFill>
                  <a:srgbClr val="000000"/>
                </a:solidFill>
                <a:latin typeface="Crimson Pro"/>
                <a:ea typeface="Crimson Pro"/>
                <a:cs typeface="Crimson Pro"/>
                <a:sym typeface="Crimson Pro"/>
              </a:rPr>
              <a:t>IT21225024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01007" y="0"/>
            <a:ext cx="10286993" cy="10287000"/>
            <a:chOff x="0" y="0"/>
            <a:chExt cx="2709331" cy="2709333"/>
          </a:xfrm>
        </p:grpSpPr>
        <p:sp>
          <p:nvSpPr>
            <p:cNvPr name="Freeform 3" id="3"/>
            <p:cNvSpPr/>
            <p:nvPr/>
          </p:nvSpPr>
          <p:spPr>
            <a:xfrm flipH="false" flipV="false" rot="0">
              <a:off x="0" y="0"/>
              <a:ext cx="2709331" cy="2709333"/>
            </a:xfrm>
            <a:custGeom>
              <a:avLst/>
              <a:gdLst/>
              <a:ahLst/>
              <a:cxnLst/>
              <a:rect r="r" b="b" t="t" l="l"/>
              <a:pathLst>
                <a:path h="2709333" w="2709331">
                  <a:moveTo>
                    <a:pt x="0" y="0"/>
                  </a:moveTo>
                  <a:lnTo>
                    <a:pt x="2709331" y="0"/>
                  </a:lnTo>
                  <a:lnTo>
                    <a:pt x="2709331" y="2709333"/>
                  </a:lnTo>
                  <a:lnTo>
                    <a:pt x="0" y="2709333"/>
                  </a:lnTo>
                  <a:close/>
                </a:path>
              </a:pathLst>
            </a:custGeom>
            <a:solidFill>
              <a:srgbClr val="F2F1F1">
                <a:alpha val="80000"/>
              </a:srgbClr>
            </a:solidFill>
          </p:spPr>
        </p:sp>
        <p:sp>
          <p:nvSpPr>
            <p:cNvPr name="TextBox 4" id="4"/>
            <p:cNvSpPr txBox="true"/>
            <p:nvPr/>
          </p:nvSpPr>
          <p:spPr>
            <a:xfrm>
              <a:off x="0" y="-47625"/>
              <a:ext cx="2709331"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60752" y="2018429"/>
            <a:ext cx="7173310" cy="5292901"/>
          </a:xfrm>
          <a:custGeom>
            <a:avLst/>
            <a:gdLst/>
            <a:ahLst/>
            <a:cxnLst/>
            <a:rect r="r" b="b" t="t" l="l"/>
            <a:pathLst>
              <a:path h="5292901" w="7173310">
                <a:moveTo>
                  <a:pt x="0" y="0"/>
                </a:moveTo>
                <a:lnTo>
                  <a:pt x="7173311" y="0"/>
                </a:lnTo>
                <a:lnTo>
                  <a:pt x="7173311" y="5292902"/>
                </a:lnTo>
                <a:lnTo>
                  <a:pt x="0" y="5292902"/>
                </a:lnTo>
                <a:lnTo>
                  <a:pt x="0" y="0"/>
                </a:lnTo>
                <a:close/>
              </a:path>
            </a:pathLst>
          </a:custGeom>
          <a:blipFill>
            <a:blip r:embed="rId2"/>
            <a:stretch>
              <a:fillRect l="0" t="0" r="-49921" b="0"/>
            </a:stretch>
          </a:blipFill>
        </p:spPr>
      </p:sp>
      <p:sp>
        <p:nvSpPr>
          <p:cNvPr name="TextBox 6" id="6"/>
          <p:cNvSpPr txBox="true"/>
          <p:nvPr/>
        </p:nvSpPr>
        <p:spPr>
          <a:xfrm rot="0">
            <a:off x="8001007" y="932942"/>
            <a:ext cx="9912847" cy="9354058"/>
          </a:xfrm>
          <a:prstGeom prst="rect">
            <a:avLst/>
          </a:prstGeom>
        </p:spPr>
        <p:txBody>
          <a:bodyPr anchor="t" rtlCol="false" tIns="0" lIns="0" bIns="0" rIns="0">
            <a:spAutoFit/>
          </a:bodyPr>
          <a:lstStyle/>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With an aging population globally, the prevalence of Alzheimer's is increasing, therefore making effective care solutions are crucial.</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Traditional caregiving methods may not adequately meet the complex needs of Alzheimer's patients, highlighting the need for innovative technological interventions.</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AI systems can analyze vast amounts of data, provide predictive analytics, and personalize care, making them valuable in managing chronic conditions like Alzheimer's.</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Speech recognition technology, powered by AI, can play a significant role in providing interactive and responsive care to Alzheimer's patients.</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The integration of enhanced speech recognition and AI-based predictive analytics presents a novel approach to Alzheimer's care.</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The proposed system not only aids in managing symptoms but also supports caregivers by providing actionable insights and recommendations based on real-time data.</a:t>
            </a:r>
          </a:p>
          <a:p>
            <a:pPr algn="l">
              <a:lnSpc>
                <a:spcPts val="3639"/>
              </a:lnSpc>
            </a:pPr>
          </a:p>
          <a:p>
            <a:pPr algn="l">
              <a:lnSpc>
                <a:spcPts val="3639"/>
              </a:lnSpc>
            </a:pPr>
          </a:p>
          <a:p>
            <a:pPr algn="l">
              <a:lnSpc>
                <a:spcPts val="3639"/>
              </a:lnSpc>
            </a:pPr>
          </a:p>
        </p:txBody>
      </p:sp>
      <p:sp>
        <p:nvSpPr>
          <p:cNvPr name="TextBox 7" id="7"/>
          <p:cNvSpPr txBox="true"/>
          <p:nvPr/>
        </p:nvSpPr>
        <p:spPr>
          <a:xfrm rot="0">
            <a:off x="360752" y="994733"/>
            <a:ext cx="7640255" cy="798542"/>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Research Background</a:t>
            </a:r>
          </a:p>
        </p:txBody>
      </p:sp>
      <p:sp>
        <p:nvSpPr>
          <p:cNvPr name="Freeform 8" id="8"/>
          <p:cNvSpPr/>
          <p:nvPr/>
        </p:nvSpPr>
        <p:spPr>
          <a:xfrm flipH="false" flipV="false" rot="0">
            <a:off x="3475301" y="7539931"/>
            <a:ext cx="4058761" cy="4101173"/>
          </a:xfrm>
          <a:custGeom>
            <a:avLst/>
            <a:gdLst/>
            <a:ahLst/>
            <a:cxnLst/>
            <a:rect r="r" b="b" t="t" l="l"/>
            <a:pathLst>
              <a:path h="4101173" w="4058761">
                <a:moveTo>
                  <a:pt x="0" y="0"/>
                </a:moveTo>
                <a:lnTo>
                  <a:pt x="4058762" y="0"/>
                </a:lnTo>
                <a:lnTo>
                  <a:pt x="4058762" y="4101173"/>
                </a:lnTo>
                <a:lnTo>
                  <a:pt x="0" y="4101173"/>
                </a:lnTo>
                <a:lnTo>
                  <a:pt x="0" y="0"/>
                </a:lnTo>
                <a:close/>
              </a:path>
            </a:pathLst>
          </a:custGeom>
          <a:blipFill>
            <a:blip r:embed="rId3">
              <a:alphaModFix amt="9999"/>
            </a:blip>
            <a:stretch>
              <a:fillRect l="-114288" t="0" r="0" b="-1929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835326" y="9434365"/>
            <a:ext cx="3417738" cy="3453451"/>
          </a:xfrm>
          <a:custGeom>
            <a:avLst/>
            <a:gdLst/>
            <a:ahLst/>
            <a:cxnLst/>
            <a:rect r="r" b="b" t="t" l="l"/>
            <a:pathLst>
              <a:path h="3453451" w="3417738">
                <a:moveTo>
                  <a:pt x="3417739" y="0"/>
                </a:moveTo>
                <a:lnTo>
                  <a:pt x="0" y="0"/>
                </a:lnTo>
                <a:lnTo>
                  <a:pt x="0" y="3453451"/>
                </a:lnTo>
                <a:lnTo>
                  <a:pt x="3417739" y="3453451"/>
                </a:lnTo>
                <a:lnTo>
                  <a:pt x="3417739" y="0"/>
                </a:lnTo>
                <a:close/>
              </a:path>
            </a:pathLst>
          </a:custGeom>
          <a:blipFill>
            <a:blip r:embed="rId2">
              <a:alphaModFix amt="17000"/>
            </a:blip>
            <a:stretch>
              <a:fillRect l="-114288" t="0" r="0" b="-19290"/>
            </a:stretch>
          </a:blipFill>
        </p:spPr>
      </p:sp>
      <p:sp>
        <p:nvSpPr>
          <p:cNvPr name="Freeform 3" id="3"/>
          <p:cNvSpPr/>
          <p:nvPr/>
        </p:nvSpPr>
        <p:spPr>
          <a:xfrm flipH="true" flipV="false" rot="0">
            <a:off x="12857410" y="9434365"/>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7000"/>
            </a:blip>
            <a:stretch>
              <a:fillRect l="-114288" t="0" r="0" b="-19290"/>
            </a:stretch>
          </a:blipFill>
        </p:spPr>
      </p:sp>
      <p:sp>
        <p:nvSpPr>
          <p:cNvPr name="Freeform 4" id="4"/>
          <p:cNvSpPr/>
          <p:nvPr/>
        </p:nvSpPr>
        <p:spPr>
          <a:xfrm flipH="true" flipV="false" rot="0">
            <a:off x="10303085" y="7531574"/>
            <a:ext cx="3417738" cy="3453451"/>
          </a:xfrm>
          <a:custGeom>
            <a:avLst/>
            <a:gdLst/>
            <a:ahLst/>
            <a:cxnLst/>
            <a:rect r="r" b="b" t="t" l="l"/>
            <a:pathLst>
              <a:path h="3453451" w="3417738">
                <a:moveTo>
                  <a:pt x="3417739" y="0"/>
                </a:moveTo>
                <a:lnTo>
                  <a:pt x="0" y="0"/>
                </a:lnTo>
                <a:lnTo>
                  <a:pt x="0" y="3453452"/>
                </a:lnTo>
                <a:lnTo>
                  <a:pt x="3417739" y="3453452"/>
                </a:lnTo>
                <a:lnTo>
                  <a:pt x="3417739" y="0"/>
                </a:lnTo>
                <a:close/>
              </a:path>
            </a:pathLst>
          </a:custGeom>
          <a:blipFill>
            <a:blip r:embed="rId2">
              <a:alphaModFix amt="17000"/>
            </a:blip>
            <a:stretch>
              <a:fillRect l="-114288" t="0" r="0" b="-19290"/>
            </a:stretch>
          </a:blipFill>
        </p:spPr>
      </p:sp>
      <p:sp>
        <p:nvSpPr>
          <p:cNvPr name="Freeform 5" id="5"/>
          <p:cNvSpPr/>
          <p:nvPr/>
        </p:nvSpPr>
        <p:spPr>
          <a:xfrm flipH="true" flipV="false" rot="0">
            <a:off x="8314043" y="7880977"/>
            <a:ext cx="3417738" cy="3453451"/>
          </a:xfrm>
          <a:custGeom>
            <a:avLst/>
            <a:gdLst/>
            <a:ahLst/>
            <a:cxnLst/>
            <a:rect r="r" b="b" t="t" l="l"/>
            <a:pathLst>
              <a:path h="3453451" w="3417738">
                <a:moveTo>
                  <a:pt x="3417739" y="0"/>
                </a:moveTo>
                <a:lnTo>
                  <a:pt x="0" y="0"/>
                </a:lnTo>
                <a:lnTo>
                  <a:pt x="0" y="3453451"/>
                </a:lnTo>
                <a:lnTo>
                  <a:pt x="3417739" y="3453451"/>
                </a:lnTo>
                <a:lnTo>
                  <a:pt x="3417739" y="0"/>
                </a:lnTo>
                <a:close/>
              </a:path>
            </a:pathLst>
          </a:custGeom>
          <a:blipFill>
            <a:blip r:embed="rId2">
              <a:alphaModFix amt="17000"/>
            </a:blip>
            <a:stretch>
              <a:fillRect l="-114288" t="0" r="0" b="-19290"/>
            </a:stretch>
          </a:blipFill>
        </p:spPr>
      </p:sp>
      <p:sp>
        <p:nvSpPr>
          <p:cNvPr name="Freeform 6" id="6"/>
          <p:cNvSpPr/>
          <p:nvPr/>
        </p:nvSpPr>
        <p:spPr>
          <a:xfrm flipH="true" flipV="false" rot="0">
            <a:off x="4896305" y="8893579"/>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7000"/>
            </a:blip>
            <a:stretch>
              <a:fillRect l="-114288" t="0" r="0" b="-19290"/>
            </a:stretch>
          </a:blipFill>
        </p:spPr>
      </p:sp>
      <p:sp>
        <p:nvSpPr>
          <p:cNvPr name="Freeform 7" id="7"/>
          <p:cNvSpPr/>
          <p:nvPr/>
        </p:nvSpPr>
        <p:spPr>
          <a:xfrm flipH="true" flipV="false" rot="0">
            <a:off x="3592005" y="7930921"/>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6000"/>
            </a:blip>
            <a:stretch>
              <a:fillRect l="-114288" t="0" r="0" b="-19290"/>
            </a:stretch>
          </a:blipFill>
        </p:spPr>
      </p:sp>
      <p:sp>
        <p:nvSpPr>
          <p:cNvPr name="Freeform 8" id="8"/>
          <p:cNvSpPr/>
          <p:nvPr/>
        </p:nvSpPr>
        <p:spPr>
          <a:xfrm flipH="false" flipV="false" rot="0">
            <a:off x="3140414" y="6300536"/>
            <a:ext cx="11609983" cy="3628120"/>
          </a:xfrm>
          <a:custGeom>
            <a:avLst/>
            <a:gdLst/>
            <a:ahLst/>
            <a:cxnLst/>
            <a:rect r="r" b="b" t="t" l="l"/>
            <a:pathLst>
              <a:path h="3628120" w="11609983">
                <a:moveTo>
                  <a:pt x="0" y="0"/>
                </a:moveTo>
                <a:lnTo>
                  <a:pt x="11609984" y="0"/>
                </a:lnTo>
                <a:lnTo>
                  <a:pt x="11609984" y="3628120"/>
                </a:lnTo>
                <a:lnTo>
                  <a:pt x="0" y="3628120"/>
                </a:lnTo>
                <a:lnTo>
                  <a:pt x="0" y="0"/>
                </a:lnTo>
                <a:close/>
              </a:path>
            </a:pathLst>
          </a:custGeom>
          <a:blipFill>
            <a:blip r:embed="rId3"/>
            <a:stretch>
              <a:fillRect l="0" t="0" r="0" b="0"/>
            </a:stretch>
          </a:blipFill>
        </p:spPr>
      </p:sp>
      <p:grpSp>
        <p:nvGrpSpPr>
          <p:cNvPr name="Group 9" id="9"/>
          <p:cNvGrpSpPr/>
          <p:nvPr/>
        </p:nvGrpSpPr>
        <p:grpSpPr>
          <a:xfrm rot="0">
            <a:off x="13317318" y="1849299"/>
            <a:ext cx="4226877" cy="4101173"/>
            <a:chOff x="0" y="0"/>
            <a:chExt cx="1113252" cy="1080144"/>
          </a:xfrm>
        </p:grpSpPr>
        <p:sp>
          <p:nvSpPr>
            <p:cNvPr name="Freeform 10" id="10"/>
            <p:cNvSpPr/>
            <p:nvPr/>
          </p:nvSpPr>
          <p:spPr>
            <a:xfrm flipH="false" flipV="false" rot="0">
              <a:off x="0" y="0"/>
              <a:ext cx="1113252" cy="1080144"/>
            </a:xfrm>
            <a:custGeom>
              <a:avLst/>
              <a:gdLst/>
              <a:ahLst/>
              <a:cxnLst/>
              <a:rect r="r" b="b" t="t" l="l"/>
              <a:pathLst>
                <a:path h="1080144" w="1113252">
                  <a:moveTo>
                    <a:pt x="0" y="0"/>
                  </a:moveTo>
                  <a:lnTo>
                    <a:pt x="1113252" y="0"/>
                  </a:lnTo>
                  <a:lnTo>
                    <a:pt x="1113252" y="1080144"/>
                  </a:lnTo>
                  <a:lnTo>
                    <a:pt x="0" y="1080144"/>
                  </a:lnTo>
                  <a:close/>
                </a:path>
              </a:pathLst>
            </a:custGeom>
            <a:solidFill>
              <a:srgbClr val="F8F8F8"/>
            </a:solidFill>
          </p:spPr>
        </p:sp>
        <p:sp>
          <p:nvSpPr>
            <p:cNvPr name="TextBox 11" id="11"/>
            <p:cNvSpPr txBox="true"/>
            <p:nvPr/>
          </p:nvSpPr>
          <p:spPr>
            <a:xfrm>
              <a:off x="0" y="-57150"/>
              <a:ext cx="1113252" cy="1137294"/>
            </a:xfrm>
            <a:prstGeom prst="rect">
              <a:avLst/>
            </a:prstGeom>
          </p:spPr>
          <p:txBody>
            <a:bodyPr anchor="ctr" rtlCol="false" tIns="50800" lIns="50800" bIns="50800" rIns="50800"/>
            <a:lstStyle/>
            <a:p>
              <a:pPr algn="ctr">
                <a:lnSpc>
                  <a:spcPts val="3499"/>
                </a:lnSpc>
              </a:pPr>
            </a:p>
          </p:txBody>
        </p:sp>
      </p:grpSp>
      <p:sp>
        <p:nvSpPr>
          <p:cNvPr name="TextBox 12" id="12"/>
          <p:cNvSpPr txBox="true"/>
          <p:nvPr/>
        </p:nvSpPr>
        <p:spPr>
          <a:xfrm rot="0">
            <a:off x="8945406" y="1975780"/>
            <a:ext cx="4775418"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03</a:t>
            </a:r>
          </a:p>
        </p:txBody>
      </p:sp>
      <p:sp>
        <p:nvSpPr>
          <p:cNvPr name="TextBox 13" id="13"/>
          <p:cNvSpPr txBox="true"/>
          <p:nvPr/>
        </p:nvSpPr>
        <p:spPr>
          <a:xfrm rot="0">
            <a:off x="14090447" y="3120131"/>
            <a:ext cx="2939071" cy="2996730"/>
          </a:xfrm>
          <a:prstGeom prst="rect">
            <a:avLst/>
          </a:prstGeom>
        </p:spPr>
        <p:txBody>
          <a:bodyPr anchor="t" rtlCol="false" tIns="0" lIns="0" bIns="0" rIns="0">
            <a:spAutoFit/>
          </a:bodyPr>
          <a:lstStyle/>
          <a:p>
            <a:pPr algn="ctr" marL="0" indent="0" lvl="0">
              <a:lnSpc>
                <a:spcPts val="3999"/>
              </a:lnSpc>
            </a:pPr>
          </a:p>
          <a:p>
            <a:pPr algn="ctr">
              <a:lnSpc>
                <a:spcPts val="3999"/>
              </a:lnSpc>
            </a:pPr>
            <a:r>
              <a:rPr lang="en-US" sz="2499" strike="noStrike" spc="249" u="none">
                <a:solidFill>
                  <a:srgbClr val="000000"/>
                </a:solidFill>
                <a:latin typeface="Lato"/>
                <a:ea typeface="Lato"/>
                <a:cs typeface="Lato"/>
                <a:sym typeface="Lato"/>
              </a:rPr>
              <a:t>Gap in Real-Time Feedback and Adaptive Care Mechanisms....</a:t>
            </a:r>
          </a:p>
          <a:p>
            <a:pPr algn="ctr" marL="0" indent="0" lvl="0">
              <a:lnSpc>
                <a:spcPts val="3999"/>
              </a:lnSpc>
            </a:pPr>
          </a:p>
        </p:txBody>
      </p:sp>
      <p:sp>
        <p:nvSpPr>
          <p:cNvPr name="TextBox 14" id="14"/>
          <p:cNvSpPr txBox="true"/>
          <p:nvPr/>
        </p:nvSpPr>
        <p:spPr>
          <a:xfrm rot="0">
            <a:off x="13172274" y="1975780"/>
            <a:ext cx="4775418"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04</a:t>
            </a:r>
          </a:p>
        </p:txBody>
      </p:sp>
      <p:grpSp>
        <p:nvGrpSpPr>
          <p:cNvPr name="Group 15" id="15"/>
          <p:cNvGrpSpPr/>
          <p:nvPr/>
        </p:nvGrpSpPr>
        <p:grpSpPr>
          <a:xfrm rot="0">
            <a:off x="4896305" y="1849299"/>
            <a:ext cx="4226877" cy="4101173"/>
            <a:chOff x="0" y="0"/>
            <a:chExt cx="1113252" cy="1080144"/>
          </a:xfrm>
        </p:grpSpPr>
        <p:sp>
          <p:nvSpPr>
            <p:cNvPr name="Freeform 16" id="16"/>
            <p:cNvSpPr/>
            <p:nvPr/>
          </p:nvSpPr>
          <p:spPr>
            <a:xfrm flipH="false" flipV="false" rot="0">
              <a:off x="0" y="0"/>
              <a:ext cx="1113252" cy="1080144"/>
            </a:xfrm>
            <a:custGeom>
              <a:avLst/>
              <a:gdLst/>
              <a:ahLst/>
              <a:cxnLst/>
              <a:rect r="r" b="b" t="t" l="l"/>
              <a:pathLst>
                <a:path h="1080144" w="1113252">
                  <a:moveTo>
                    <a:pt x="0" y="0"/>
                  </a:moveTo>
                  <a:lnTo>
                    <a:pt x="1113252" y="0"/>
                  </a:lnTo>
                  <a:lnTo>
                    <a:pt x="1113252" y="1080144"/>
                  </a:lnTo>
                  <a:lnTo>
                    <a:pt x="0" y="1080144"/>
                  </a:lnTo>
                  <a:close/>
                </a:path>
              </a:pathLst>
            </a:custGeom>
            <a:solidFill>
              <a:srgbClr val="F8F8F8"/>
            </a:solidFill>
          </p:spPr>
        </p:sp>
        <p:sp>
          <p:nvSpPr>
            <p:cNvPr name="TextBox 17" id="17"/>
            <p:cNvSpPr txBox="true"/>
            <p:nvPr/>
          </p:nvSpPr>
          <p:spPr>
            <a:xfrm>
              <a:off x="0" y="-57150"/>
              <a:ext cx="1113252" cy="1137294"/>
            </a:xfrm>
            <a:prstGeom prst="rect">
              <a:avLst/>
            </a:prstGeom>
          </p:spPr>
          <p:txBody>
            <a:bodyPr anchor="ctr" rtlCol="false" tIns="50800" lIns="50800" bIns="50800" rIns="50800"/>
            <a:lstStyle/>
            <a:p>
              <a:pPr algn="ctr">
                <a:lnSpc>
                  <a:spcPts val="3499"/>
                </a:lnSpc>
              </a:pPr>
            </a:p>
          </p:txBody>
        </p:sp>
      </p:grpSp>
      <p:sp>
        <p:nvSpPr>
          <p:cNvPr name="Freeform 18" id="18"/>
          <p:cNvSpPr/>
          <p:nvPr/>
        </p:nvSpPr>
        <p:spPr>
          <a:xfrm flipH="false" flipV="false" rot="0">
            <a:off x="416341" y="1849299"/>
            <a:ext cx="4058761" cy="4101173"/>
          </a:xfrm>
          <a:custGeom>
            <a:avLst/>
            <a:gdLst/>
            <a:ahLst/>
            <a:cxnLst/>
            <a:rect r="r" b="b" t="t" l="l"/>
            <a:pathLst>
              <a:path h="4101173" w="4058761">
                <a:moveTo>
                  <a:pt x="0" y="0"/>
                </a:moveTo>
                <a:lnTo>
                  <a:pt x="4058761" y="0"/>
                </a:lnTo>
                <a:lnTo>
                  <a:pt x="4058761" y="4101173"/>
                </a:lnTo>
                <a:lnTo>
                  <a:pt x="0" y="4101173"/>
                </a:lnTo>
                <a:lnTo>
                  <a:pt x="0" y="0"/>
                </a:lnTo>
                <a:close/>
              </a:path>
            </a:pathLst>
          </a:custGeom>
          <a:blipFill>
            <a:blip r:embed="rId2">
              <a:alphaModFix amt="9999"/>
            </a:blip>
            <a:stretch>
              <a:fillRect l="-114288" t="0" r="0" b="-19290"/>
            </a:stretch>
          </a:blipFill>
        </p:spPr>
      </p:sp>
      <p:sp>
        <p:nvSpPr>
          <p:cNvPr name="TextBox 19" id="19"/>
          <p:cNvSpPr txBox="true"/>
          <p:nvPr/>
        </p:nvSpPr>
        <p:spPr>
          <a:xfrm rot="0">
            <a:off x="1625323" y="2061281"/>
            <a:ext cx="1640797"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01</a:t>
            </a:r>
          </a:p>
        </p:txBody>
      </p:sp>
      <p:sp>
        <p:nvSpPr>
          <p:cNvPr name="TextBox 20" id="20"/>
          <p:cNvSpPr txBox="true"/>
          <p:nvPr/>
        </p:nvSpPr>
        <p:spPr>
          <a:xfrm rot="0">
            <a:off x="5721921" y="1977513"/>
            <a:ext cx="2222012" cy="1320875"/>
          </a:xfrm>
          <a:prstGeom prst="rect">
            <a:avLst/>
          </a:prstGeom>
        </p:spPr>
        <p:txBody>
          <a:bodyPr anchor="t" rtlCol="false" tIns="0" lIns="0" bIns="0" rIns="0">
            <a:spAutoFit/>
          </a:bodyPr>
          <a:lstStyle/>
          <a:p>
            <a:pPr algn="ctr" marL="0" indent="0" lvl="0">
              <a:lnSpc>
                <a:spcPts val="10411"/>
              </a:lnSpc>
            </a:pPr>
            <a:r>
              <a:rPr lang="en-US" b="true" sz="7436" spc="371">
                <a:solidFill>
                  <a:srgbClr val="A79E9C"/>
                </a:solidFill>
                <a:latin typeface="Helios Extended Bold"/>
                <a:ea typeface="Helios Extended Bold"/>
                <a:cs typeface="Helios Extended Bold"/>
                <a:sym typeface="Helios Extended Bold"/>
              </a:rPr>
              <a:t>02</a:t>
            </a:r>
          </a:p>
        </p:txBody>
      </p:sp>
      <p:sp>
        <p:nvSpPr>
          <p:cNvPr name="TextBox 21" id="21"/>
          <p:cNvSpPr txBox="true"/>
          <p:nvPr/>
        </p:nvSpPr>
        <p:spPr>
          <a:xfrm rot="0">
            <a:off x="662250" y="3624878"/>
            <a:ext cx="3572294" cy="1482490"/>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Increasing Need for Personalized Alzheimer's Care..</a:t>
            </a:r>
          </a:p>
        </p:txBody>
      </p:sp>
      <p:sp>
        <p:nvSpPr>
          <p:cNvPr name="TextBox 22" id="22"/>
          <p:cNvSpPr txBox="true"/>
          <p:nvPr/>
        </p:nvSpPr>
        <p:spPr>
          <a:xfrm rot="0">
            <a:off x="5074081" y="3624878"/>
            <a:ext cx="3871325" cy="1987236"/>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Limitations in Current Speech Recognition Technology for Healthcare....</a:t>
            </a:r>
          </a:p>
        </p:txBody>
      </p:sp>
      <p:sp>
        <p:nvSpPr>
          <p:cNvPr name="TextBox 23" id="23"/>
          <p:cNvSpPr txBox="true"/>
          <p:nvPr/>
        </p:nvSpPr>
        <p:spPr>
          <a:xfrm rot="0">
            <a:off x="9932696" y="3624878"/>
            <a:ext cx="3239578" cy="1987236"/>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Lack of Integrated AI Solutions for Comprehensive Care.....</a:t>
            </a:r>
          </a:p>
        </p:txBody>
      </p:sp>
      <p:sp>
        <p:nvSpPr>
          <p:cNvPr name="TextBox 24" id="24"/>
          <p:cNvSpPr txBox="true"/>
          <p:nvPr/>
        </p:nvSpPr>
        <p:spPr>
          <a:xfrm rot="0">
            <a:off x="5840593" y="660232"/>
            <a:ext cx="7371951" cy="798542"/>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Research Questions</a:t>
            </a:r>
          </a:p>
        </p:txBody>
      </p:sp>
      <p:sp>
        <p:nvSpPr>
          <p:cNvPr name="Freeform 25" id="25"/>
          <p:cNvSpPr/>
          <p:nvPr/>
        </p:nvSpPr>
        <p:spPr>
          <a:xfrm flipH="true" flipV="false" rot="0">
            <a:off x="0" y="9607703"/>
            <a:ext cx="3592005" cy="3629539"/>
          </a:xfrm>
          <a:custGeom>
            <a:avLst/>
            <a:gdLst/>
            <a:ahLst/>
            <a:cxnLst/>
            <a:rect r="r" b="b" t="t" l="l"/>
            <a:pathLst>
              <a:path h="3629539" w="3592005">
                <a:moveTo>
                  <a:pt x="3592005" y="0"/>
                </a:moveTo>
                <a:lnTo>
                  <a:pt x="0" y="0"/>
                </a:lnTo>
                <a:lnTo>
                  <a:pt x="0" y="3629539"/>
                </a:lnTo>
                <a:lnTo>
                  <a:pt x="3592005" y="3629539"/>
                </a:lnTo>
                <a:lnTo>
                  <a:pt x="3592005" y="0"/>
                </a:lnTo>
                <a:close/>
              </a:path>
            </a:pathLst>
          </a:custGeom>
          <a:blipFill>
            <a:blip r:embed="rId2">
              <a:alphaModFix amt="17000"/>
            </a:blip>
            <a:stretch>
              <a:fillRect l="-114288" t="0" r="0" b="-1929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7111017" y="700867"/>
            <a:ext cx="3919462" cy="798542"/>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Objective</a:t>
            </a:r>
          </a:p>
        </p:txBody>
      </p:sp>
      <p:sp>
        <p:nvSpPr>
          <p:cNvPr name="TextBox 3" id="3"/>
          <p:cNvSpPr txBox="true"/>
          <p:nvPr/>
        </p:nvSpPr>
        <p:spPr>
          <a:xfrm rot="0">
            <a:off x="2040832" y="1918968"/>
            <a:ext cx="13590764" cy="5628279"/>
          </a:xfrm>
          <a:prstGeom prst="rect">
            <a:avLst/>
          </a:prstGeom>
        </p:spPr>
        <p:txBody>
          <a:bodyPr anchor="t" rtlCol="false" tIns="0" lIns="0" bIns="0" rIns="0">
            <a:spAutoFit/>
          </a:bodyPr>
          <a:lstStyle/>
          <a:p>
            <a:pPr algn="ctr">
              <a:lnSpc>
                <a:spcPts val="4950"/>
              </a:lnSpc>
            </a:pPr>
            <a:r>
              <a:rPr lang="en-US" b="true" sz="3000" spc="-144">
                <a:solidFill>
                  <a:srgbClr val="000000"/>
                </a:solidFill>
                <a:latin typeface="Public Sans Bold"/>
                <a:ea typeface="Public Sans Bold"/>
                <a:cs typeface="Public Sans Bold"/>
                <a:sym typeface="Public Sans Bold"/>
              </a:rPr>
              <a:t>Special Objective</a:t>
            </a:r>
          </a:p>
          <a:p>
            <a:pPr algn="ctr">
              <a:lnSpc>
                <a:spcPts val="4950"/>
              </a:lnSpc>
            </a:pPr>
          </a:p>
          <a:p>
            <a:pPr algn="ctr">
              <a:lnSpc>
                <a:spcPts val="4950"/>
              </a:lnSpc>
            </a:pPr>
            <a:r>
              <a:rPr lang="en-US" sz="3000" spc="-144">
                <a:solidFill>
                  <a:srgbClr val="000000"/>
                </a:solidFill>
                <a:latin typeface="Public Sans"/>
                <a:ea typeface="Public Sans"/>
                <a:cs typeface="Public Sans"/>
                <a:sym typeface="Public Sans"/>
              </a:rPr>
              <a:t>To develop an AI-powered support system that integrates advanced speech recognition technology, predictive analytics, and personalized care features to improve the quality of life for Alzheimer's patients.</a:t>
            </a:r>
          </a:p>
          <a:p>
            <a:pPr algn="ctr">
              <a:lnSpc>
                <a:spcPts val="4950"/>
              </a:lnSpc>
            </a:pPr>
          </a:p>
          <a:p>
            <a:pPr algn="ctr">
              <a:lnSpc>
                <a:spcPts val="4950"/>
              </a:lnSpc>
            </a:pPr>
          </a:p>
          <a:p>
            <a:pPr algn="ctr">
              <a:lnSpc>
                <a:spcPts val="4950"/>
              </a:lnSpc>
            </a:pPr>
          </a:p>
          <a:p>
            <a:pPr algn="ctr">
              <a:lnSpc>
                <a:spcPts val="4950"/>
              </a:lnSpc>
            </a:pPr>
          </a:p>
        </p:txBody>
      </p:sp>
      <p:sp>
        <p:nvSpPr>
          <p:cNvPr name="AutoShape 4" id="4"/>
          <p:cNvSpPr/>
          <p:nvPr/>
        </p:nvSpPr>
        <p:spPr>
          <a:xfrm>
            <a:off x="7248277" y="2767806"/>
            <a:ext cx="3175873"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6382415" y="1442258"/>
            <a:ext cx="2669283" cy="2697175"/>
          </a:xfrm>
          <a:custGeom>
            <a:avLst/>
            <a:gdLst/>
            <a:ahLst/>
            <a:cxnLst/>
            <a:rect r="r" b="b" t="t" l="l"/>
            <a:pathLst>
              <a:path h="2697175" w="2669283">
                <a:moveTo>
                  <a:pt x="0" y="0"/>
                </a:moveTo>
                <a:lnTo>
                  <a:pt x="2669283" y="0"/>
                </a:lnTo>
                <a:lnTo>
                  <a:pt x="2669283" y="2697176"/>
                </a:lnTo>
                <a:lnTo>
                  <a:pt x="0" y="2697176"/>
                </a:lnTo>
                <a:lnTo>
                  <a:pt x="0" y="0"/>
                </a:lnTo>
                <a:close/>
              </a:path>
            </a:pathLst>
          </a:custGeom>
          <a:blipFill>
            <a:blip r:embed="rId2">
              <a:alphaModFix amt="17000"/>
            </a:blip>
            <a:stretch>
              <a:fillRect l="-114288" t="0" r="0" b="-19290"/>
            </a:stretch>
          </a:blipFill>
        </p:spPr>
      </p:sp>
      <p:sp>
        <p:nvSpPr>
          <p:cNvPr name="Freeform 6" id="6"/>
          <p:cNvSpPr/>
          <p:nvPr/>
        </p:nvSpPr>
        <p:spPr>
          <a:xfrm flipH="true" flipV="false" rot="0">
            <a:off x="9070748" y="1451783"/>
            <a:ext cx="2669283" cy="2697175"/>
          </a:xfrm>
          <a:custGeom>
            <a:avLst/>
            <a:gdLst/>
            <a:ahLst/>
            <a:cxnLst/>
            <a:rect r="r" b="b" t="t" l="l"/>
            <a:pathLst>
              <a:path h="2697175" w="2669283">
                <a:moveTo>
                  <a:pt x="2669283" y="0"/>
                </a:moveTo>
                <a:lnTo>
                  <a:pt x="0" y="0"/>
                </a:lnTo>
                <a:lnTo>
                  <a:pt x="0" y="2697176"/>
                </a:lnTo>
                <a:lnTo>
                  <a:pt x="2669283" y="2697176"/>
                </a:lnTo>
                <a:lnTo>
                  <a:pt x="2669283" y="0"/>
                </a:lnTo>
                <a:close/>
              </a:path>
            </a:pathLst>
          </a:custGeom>
          <a:blipFill>
            <a:blip r:embed="rId2">
              <a:alphaModFix amt="17000"/>
            </a:blip>
            <a:stretch>
              <a:fillRect l="-114288" t="0" r="0" b="-19290"/>
            </a:stretch>
          </a:blipFill>
        </p:spPr>
      </p:sp>
      <p:sp>
        <p:nvSpPr>
          <p:cNvPr name="Freeform 7" id="7"/>
          <p:cNvSpPr/>
          <p:nvPr/>
        </p:nvSpPr>
        <p:spPr>
          <a:xfrm flipH="false" flipV="false" rot="0">
            <a:off x="3985796" y="5149738"/>
            <a:ext cx="10131804" cy="4871216"/>
          </a:xfrm>
          <a:custGeom>
            <a:avLst/>
            <a:gdLst/>
            <a:ahLst/>
            <a:cxnLst/>
            <a:rect r="r" b="b" t="t" l="l"/>
            <a:pathLst>
              <a:path h="4871216" w="10131804">
                <a:moveTo>
                  <a:pt x="0" y="0"/>
                </a:moveTo>
                <a:lnTo>
                  <a:pt x="10131804" y="0"/>
                </a:lnTo>
                <a:lnTo>
                  <a:pt x="10131804" y="4871217"/>
                </a:lnTo>
                <a:lnTo>
                  <a:pt x="0" y="4871217"/>
                </a:lnTo>
                <a:lnTo>
                  <a:pt x="0" y="0"/>
                </a:lnTo>
                <a:close/>
              </a:path>
            </a:pathLst>
          </a:custGeom>
          <a:blipFill>
            <a:blip r:embed="rId3"/>
            <a:stretch>
              <a:fillRect l="0" t="-21558" r="0" b="-8287"/>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76124" y="0"/>
            <a:ext cx="13352049" cy="7634140"/>
            <a:chOff x="0" y="0"/>
            <a:chExt cx="710790" cy="406400"/>
          </a:xfrm>
        </p:grpSpPr>
        <p:sp>
          <p:nvSpPr>
            <p:cNvPr name="Freeform 3" id="3"/>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1118063" y="277073"/>
            <a:ext cx="12661989" cy="7239593"/>
            <a:chOff x="0" y="0"/>
            <a:chExt cx="710790" cy="406400"/>
          </a:xfrm>
        </p:grpSpPr>
        <p:sp>
          <p:nvSpPr>
            <p:cNvPr name="Freeform 6" id="6"/>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FFFFF">
                <a:alpha val="80000"/>
              </a:srgbClr>
            </a:solidFill>
          </p:spPr>
        </p:sp>
        <p:sp>
          <p:nvSpPr>
            <p:cNvPr name="TextBox 7" id="7"/>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5618717" y="184095"/>
            <a:ext cx="2669283" cy="2697175"/>
          </a:xfrm>
          <a:custGeom>
            <a:avLst/>
            <a:gdLst/>
            <a:ahLst/>
            <a:cxnLst/>
            <a:rect r="r" b="b" t="t" l="l"/>
            <a:pathLst>
              <a:path h="2697175" w="2669283">
                <a:moveTo>
                  <a:pt x="0" y="0"/>
                </a:moveTo>
                <a:lnTo>
                  <a:pt x="2669283" y="0"/>
                </a:lnTo>
                <a:lnTo>
                  <a:pt x="2669283" y="2697176"/>
                </a:lnTo>
                <a:lnTo>
                  <a:pt x="0" y="2697176"/>
                </a:lnTo>
                <a:lnTo>
                  <a:pt x="0" y="0"/>
                </a:lnTo>
                <a:close/>
              </a:path>
            </a:pathLst>
          </a:custGeom>
          <a:blipFill>
            <a:blip r:embed="rId2">
              <a:alphaModFix amt="12000"/>
            </a:blip>
            <a:stretch>
              <a:fillRect l="-114288" t="0" r="0" b="-19290"/>
            </a:stretch>
          </a:blipFill>
        </p:spPr>
      </p:sp>
      <p:sp>
        <p:nvSpPr>
          <p:cNvPr name="Freeform 9" id="9"/>
          <p:cNvSpPr/>
          <p:nvPr/>
        </p:nvSpPr>
        <p:spPr>
          <a:xfrm flipH="false" flipV="false" rot="0">
            <a:off x="728798" y="42049"/>
            <a:ext cx="2120633" cy="3365049"/>
          </a:xfrm>
          <a:custGeom>
            <a:avLst/>
            <a:gdLst/>
            <a:ahLst/>
            <a:cxnLst/>
            <a:rect r="r" b="b" t="t" l="l"/>
            <a:pathLst>
              <a:path h="3365049" w="2120633">
                <a:moveTo>
                  <a:pt x="0" y="0"/>
                </a:moveTo>
                <a:lnTo>
                  <a:pt x="2120633" y="0"/>
                </a:lnTo>
                <a:lnTo>
                  <a:pt x="2120633" y="3365049"/>
                </a:lnTo>
                <a:lnTo>
                  <a:pt x="0" y="3365049"/>
                </a:lnTo>
                <a:lnTo>
                  <a:pt x="0" y="0"/>
                </a:lnTo>
                <a:close/>
              </a:path>
            </a:pathLst>
          </a:custGeom>
          <a:blipFill>
            <a:blip r:embed="rId3"/>
            <a:stretch>
              <a:fillRect l="0" t="-4819" r="-284981" b="-7389"/>
            </a:stretch>
          </a:blipFill>
        </p:spPr>
      </p:sp>
      <p:sp>
        <p:nvSpPr>
          <p:cNvPr name="Freeform 10" id="10"/>
          <p:cNvSpPr/>
          <p:nvPr/>
        </p:nvSpPr>
        <p:spPr>
          <a:xfrm flipH="false" flipV="false" rot="0">
            <a:off x="4683289" y="867154"/>
            <a:ext cx="2975851" cy="2247016"/>
          </a:xfrm>
          <a:custGeom>
            <a:avLst/>
            <a:gdLst/>
            <a:ahLst/>
            <a:cxnLst/>
            <a:rect r="r" b="b" t="t" l="l"/>
            <a:pathLst>
              <a:path h="2247016" w="2975851">
                <a:moveTo>
                  <a:pt x="0" y="0"/>
                </a:moveTo>
                <a:lnTo>
                  <a:pt x="2975851" y="0"/>
                </a:lnTo>
                <a:lnTo>
                  <a:pt x="2975851" y="2247016"/>
                </a:lnTo>
                <a:lnTo>
                  <a:pt x="0" y="2247016"/>
                </a:lnTo>
                <a:lnTo>
                  <a:pt x="0" y="0"/>
                </a:lnTo>
                <a:close/>
              </a:path>
            </a:pathLst>
          </a:custGeom>
          <a:blipFill>
            <a:blip r:embed="rId4"/>
            <a:stretch>
              <a:fillRect l="-26050" t="-32528" r="-23445" b="-65456"/>
            </a:stretch>
          </a:blipFill>
        </p:spPr>
      </p:sp>
      <p:sp>
        <p:nvSpPr>
          <p:cNvPr name="Freeform 11" id="11"/>
          <p:cNvSpPr/>
          <p:nvPr/>
        </p:nvSpPr>
        <p:spPr>
          <a:xfrm flipH="false" flipV="false" rot="0">
            <a:off x="8315631" y="1028700"/>
            <a:ext cx="4215817" cy="2310943"/>
          </a:xfrm>
          <a:custGeom>
            <a:avLst/>
            <a:gdLst/>
            <a:ahLst/>
            <a:cxnLst/>
            <a:rect r="r" b="b" t="t" l="l"/>
            <a:pathLst>
              <a:path h="2310943" w="4215817">
                <a:moveTo>
                  <a:pt x="0" y="0"/>
                </a:moveTo>
                <a:lnTo>
                  <a:pt x="4215817" y="0"/>
                </a:lnTo>
                <a:lnTo>
                  <a:pt x="4215817" y="2310943"/>
                </a:lnTo>
                <a:lnTo>
                  <a:pt x="0" y="2310943"/>
                </a:lnTo>
                <a:lnTo>
                  <a:pt x="0" y="0"/>
                </a:lnTo>
                <a:close/>
              </a:path>
            </a:pathLst>
          </a:custGeom>
          <a:blipFill>
            <a:blip r:embed="rId5">
              <a:alphaModFix amt="80000"/>
            </a:blip>
            <a:stretch>
              <a:fillRect l="-63651" t="0" r="0" b="0"/>
            </a:stretch>
          </a:blipFill>
        </p:spPr>
      </p:sp>
      <p:sp>
        <p:nvSpPr>
          <p:cNvPr name="Freeform 12" id="12"/>
          <p:cNvSpPr/>
          <p:nvPr/>
        </p:nvSpPr>
        <p:spPr>
          <a:xfrm flipH="false" flipV="false" rot="0">
            <a:off x="-11673" y="5143500"/>
            <a:ext cx="4311844" cy="2817046"/>
          </a:xfrm>
          <a:custGeom>
            <a:avLst/>
            <a:gdLst/>
            <a:ahLst/>
            <a:cxnLst/>
            <a:rect r="r" b="b" t="t" l="l"/>
            <a:pathLst>
              <a:path h="2817046" w="4311844">
                <a:moveTo>
                  <a:pt x="0" y="0"/>
                </a:moveTo>
                <a:lnTo>
                  <a:pt x="4311844" y="0"/>
                </a:lnTo>
                <a:lnTo>
                  <a:pt x="4311844" y="2817046"/>
                </a:lnTo>
                <a:lnTo>
                  <a:pt x="0" y="2817046"/>
                </a:lnTo>
                <a:lnTo>
                  <a:pt x="0" y="0"/>
                </a:lnTo>
                <a:close/>
              </a:path>
            </a:pathLst>
          </a:custGeom>
          <a:blipFill>
            <a:blip r:embed="rId6"/>
            <a:stretch>
              <a:fillRect l="0" t="0" r="0" b="-9891"/>
            </a:stretch>
          </a:blipFill>
        </p:spPr>
      </p:sp>
      <p:sp>
        <p:nvSpPr>
          <p:cNvPr name="Freeform 13" id="13"/>
          <p:cNvSpPr/>
          <p:nvPr/>
        </p:nvSpPr>
        <p:spPr>
          <a:xfrm flipH="false" flipV="false" rot="0">
            <a:off x="5083973" y="5189896"/>
            <a:ext cx="2238301" cy="2856375"/>
          </a:xfrm>
          <a:custGeom>
            <a:avLst/>
            <a:gdLst/>
            <a:ahLst/>
            <a:cxnLst/>
            <a:rect r="r" b="b" t="t" l="l"/>
            <a:pathLst>
              <a:path h="2856375" w="2238301">
                <a:moveTo>
                  <a:pt x="0" y="0"/>
                </a:moveTo>
                <a:lnTo>
                  <a:pt x="2238301" y="0"/>
                </a:lnTo>
                <a:lnTo>
                  <a:pt x="2238301" y="2856375"/>
                </a:lnTo>
                <a:lnTo>
                  <a:pt x="0" y="2856375"/>
                </a:lnTo>
                <a:lnTo>
                  <a:pt x="0" y="0"/>
                </a:lnTo>
                <a:close/>
              </a:path>
            </a:pathLst>
          </a:custGeom>
          <a:blipFill>
            <a:blip r:embed="rId7"/>
            <a:stretch>
              <a:fillRect l="-31103" t="-19730" r="-38508" b="-23813"/>
            </a:stretch>
          </a:blipFill>
        </p:spPr>
      </p:sp>
      <p:sp>
        <p:nvSpPr>
          <p:cNvPr name="Freeform 14" id="14"/>
          <p:cNvSpPr/>
          <p:nvPr/>
        </p:nvSpPr>
        <p:spPr>
          <a:xfrm flipH="false" flipV="false" rot="0">
            <a:off x="8976124" y="5573049"/>
            <a:ext cx="2962169" cy="2387498"/>
          </a:xfrm>
          <a:custGeom>
            <a:avLst/>
            <a:gdLst/>
            <a:ahLst/>
            <a:cxnLst/>
            <a:rect r="r" b="b" t="t" l="l"/>
            <a:pathLst>
              <a:path h="2387498" w="2962169">
                <a:moveTo>
                  <a:pt x="0" y="0"/>
                </a:moveTo>
                <a:lnTo>
                  <a:pt x="2962169" y="0"/>
                </a:lnTo>
                <a:lnTo>
                  <a:pt x="2962169" y="2387497"/>
                </a:lnTo>
                <a:lnTo>
                  <a:pt x="0" y="2387497"/>
                </a:lnTo>
                <a:lnTo>
                  <a:pt x="0" y="0"/>
                </a:lnTo>
                <a:close/>
              </a:path>
            </a:pathLst>
          </a:custGeom>
          <a:blipFill>
            <a:blip r:embed="rId8">
              <a:alphaModFix amt="63000"/>
            </a:blip>
            <a:stretch>
              <a:fillRect l="-13331" t="-21782" r="-6492" b="0"/>
            </a:stretch>
          </a:blipFill>
        </p:spPr>
      </p:sp>
      <p:sp>
        <p:nvSpPr>
          <p:cNvPr name="TextBox 15" id="15"/>
          <p:cNvSpPr txBox="true"/>
          <p:nvPr/>
        </p:nvSpPr>
        <p:spPr>
          <a:xfrm rot="0">
            <a:off x="311294" y="3423875"/>
            <a:ext cx="3292702" cy="986127"/>
          </a:xfrm>
          <a:prstGeom prst="rect">
            <a:avLst/>
          </a:prstGeom>
        </p:spPr>
        <p:txBody>
          <a:bodyPr anchor="t" rtlCol="false" tIns="0" lIns="0" bIns="0" rIns="0">
            <a:spAutoFit/>
          </a:bodyPr>
          <a:lstStyle/>
          <a:p>
            <a:pPr algn="ctr">
              <a:lnSpc>
                <a:spcPts val="3919"/>
              </a:lnSpc>
              <a:spcBef>
                <a:spcPct val="0"/>
              </a:spcBef>
            </a:pPr>
            <a:r>
              <a:rPr lang="en-US" sz="2799" spc="-229">
                <a:solidFill>
                  <a:srgbClr val="000000"/>
                </a:solidFill>
                <a:latin typeface="Public Sans"/>
                <a:ea typeface="Public Sans"/>
                <a:cs typeface="Public Sans"/>
                <a:sym typeface="Public Sans"/>
              </a:rPr>
              <a:t>Develop a User-Friendly Quiz Interface</a:t>
            </a:r>
          </a:p>
        </p:txBody>
      </p:sp>
      <p:sp>
        <p:nvSpPr>
          <p:cNvPr name="TextBox 16" id="16"/>
          <p:cNvSpPr txBox="true"/>
          <p:nvPr/>
        </p:nvSpPr>
        <p:spPr>
          <a:xfrm rot="0">
            <a:off x="4737662" y="3388048"/>
            <a:ext cx="2867105" cy="1481413"/>
          </a:xfrm>
          <a:prstGeom prst="rect">
            <a:avLst/>
          </a:prstGeom>
        </p:spPr>
        <p:txBody>
          <a:bodyPr anchor="t" rtlCol="false" tIns="0" lIns="0" bIns="0" rIns="0">
            <a:spAutoFit/>
          </a:bodyPr>
          <a:lstStyle/>
          <a:p>
            <a:pPr algn="ctr">
              <a:lnSpc>
                <a:spcPts val="3919"/>
              </a:lnSpc>
              <a:spcBef>
                <a:spcPct val="0"/>
              </a:spcBef>
            </a:pPr>
            <a:r>
              <a:rPr lang="en-US" sz="2799" spc="-229">
                <a:solidFill>
                  <a:srgbClr val="000000"/>
                </a:solidFill>
                <a:latin typeface="Public Sans"/>
                <a:ea typeface="Public Sans"/>
                <a:cs typeface="Public Sans"/>
                <a:sym typeface="Public Sans"/>
              </a:rPr>
              <a:t> Enhance Speech Recognition Capabilities</a:t>
            </a:r>
          </a:p>
        </p:txBody>
      </p:sp>
      <p:sp>
        <p:nvSpPr>
          <p:cNvPr name="TextBox 17" id="17"/>
          <p:cNvSpPr txBox="true"/>
          <p:nvPr/>
        </p:nvSpPr>
        <p:spPr>
          <a:xfrm rot="0">
            <a:off x="8738242" y="7893871"/>
            <a:ext cx="3370594" cy="1481413"/>
          </a:xfrm>
          <a:prstGeom prst="rect">
            <a:avLst/>
          </a:prstGeom>
        </p:spPr>
        <p:txBody>
          <a:bodyPr anchor="t" rtlCol="false" tIns="0" lIns="0" bIns="0" rIns="0">
            <a:spAutoFit/>
          </a:bodyPr>
          <a:lstStyle/>
          <a:p>
            <a:pPr algn="ctr">
              <a:lnSpc>
                <a:spcPts val="3919"/>
              </a:lnSpc>
              <a:spcBef>
                <a:spcPct val="0"/>
              </a:spcBef>
            </a:pPr>
            <a:r>
              <a:rPr lang="en-US" sz="2799" spc="-229">
                <a:solidFill>
                  <a:srgbClr val="000000"/>
                </a:solidFill>
                <a:latin typeface="Public Sans"/>
                <a:ea typeface="Public Sans"/>
                <a:cs typeface="Public Sans"/>
                <a:sym typeface="Public Sans"/>
              </a:rPr>
              <a:t>Develop a Physical Exercise and Dietary Interface</a:t>
            </a:r>
          </a:p>
        </p:txBody>
      </p:sp>
      <p:sp>
        <p:nvSpPr>
          <p:cNvPr name="TextBox 18" id="18"/>
          <p:cNvSpPr txBox="true"/>
          <p:nvPr/>
        </p:nvSpPr>
        <p:spPr>
          <a:xfrm rot="0">
            <a:off x="5020156" y="7979596"/>
            <a:ext cx="2302118" cy="986127"/>
          </a:xfrm>
          <a:prstGeom prst="rect">
            <a:avLst/>
          </a:prstGeom>
        </p:spPr>
        <p:txBody>
          <a:bodyPr anchor="t" rtlCol="false" tIns="0" lIns="0" bIns="0" rIns="0">
            <a:spAutoFit/>
          </a:bodyPr>
          <a:lstStyle/>
          <a:p>
            <a:pPr algn="ctr">
              <a:lnSpc>
                <a:spcPts val="3919"/>
              </a:lnSpc>
              <a:spcBef>
                <a:spcPct val="0"/>
              </a:spcBef>
            </a:pPr>
            <a:r>
              <a:rPr lang="en-US" sz="2799" spc="-229">
                <a:solidFill>
                  <a:srgbClr val="000000"/>
                </a:solidFill>
                <a:latin typeface="Public Sans"/>
                <a:ea typeface="Public Sans"/>
                <a:cs typeface="Public Sans"/>
                <a:sym typeface="Public Sans"/>
              </a:rPr>
              <a:t>Design a Learning Path</a:t>
            </a:r>
          </a:p>
        </p:txBody>
      </p:sp>
      <p:sp>
        <p:nvSpPr>
          <p:cNvPr name="TextBox 19" id="19"/>
          <p:cNvSpPr txBox="true"/>
          <p:nvPr/>
        </p:nvSpPr>
        <p:spPr>
          <a:xfrm rot="0">
            <a:off x="728798" y="7979596"/>
            <a:ext cx="2586791" cy="986127"/>
          </a:xfrm>
          <a:prstGeom prst="rect">
            <a:avLst/>
          </a:prstGeom>
        </p:spPr>
        <p:txBody>
          <a:bodyPr anchor="t" rtlCol="false" tIns="0" lIns="0" bIns="0" rIns="0">
            <a:spAutoFit/>
          </a:bodyPr>
          <a:lstStyle/>
          <a:p>
            <a:pPr algn="ctr">
              <a:lnSpc>
                <a:spcPts val="3919"/>
              </a:lnSpc>
              <a:spcBef>
                <a:spcPct val="0"/>
              </a:spcBef>
            </a:pPr>
            <a:r>
              <a:rPr lang="en-US" sz="2799" spc="-229">
                <a:solidFill>
                  <a:srgbClr val="000000"/>
                </a:solidFill>
                <a:latin typeface="Public Sans"/>
                <a:ea typeface="Public Sans"/>
                <a:cs typeface="Public Sans"/>
                <a:sym typeface="Public Sans"/>
              </a:rPr>
              <a:t>Integrate Health Risk Identification</a:t>
            </a:r>
          </a:p>
        </p:txBody>
      </p:sp>
      <p:sp>
        <p:nvSpPr>
          <p:cNvPr name="TextBox 20" id="20"/>
          <p:cNvSpPr txBox="true"/>
          <p:nvPr/>
        </p:nvSpPr>
        <p:spPr>
          <a:xfrm rot="0">
            <a:off x="8738242" y="3388048"/>
            <a:ext cx="2545175" cy="1481413"/>
          </a:xfrm>
          <a:prstGeom prst="rect">
            <a:avLst/>
          </a:prstGeom>
        </p:spPr>
        <p:txBody>
          <a:bodyPr anchor="t" rtlCol="false" tIns="0" lIns="0" bIns="0" rIns="0">
            <a:spAutoFit/>
          </a:bodyPr>
          <a:lstStyle/>
          <a:p>
            <a:pPr algn="ctr">
              <a:lnSpc>
                <a:spcPts val="3919"/>
              </a:lnSpc>
              <a:spcBef>
                <a:spcPct val="0"/>
              </a:spcBef>
            </a:pPr>
            <a:r>
              <a:rPr lang="en-US" sz="2799" spc="-229">
                <a:solidFill>
                  <a:srgbClr val="000000"/>
                </a:solidFill>
                <a:latin typeface="Public Sans"/>
                <a:ea typeface="Public Sans"/>
                <a:cs typeface="Public Sans"/>
                <a:sym typeface="Public Sans"/>
              </a:rPr>
              <a:t>Implement Feedback Mechanism</a:t>
            </a:r>
          </a:p>
        </p:txBody>
      </p:sp>
      <p:sp>
        <p:nvSpPr>
          <p:cNvPr name="TextBox 21" id="21"/>
          <p:cNvSpPr txBox="true"/>
          <p:nvPr/>
        </p:nvSpPr>
        <p:spPr>
          <a:xfrm rot="0">
            <a:off x="12751109" y="3530923"/>
            <a:ext cx="4889016" cy="817618"/>
          </a:xfrm>
          <a:prstGeom prst="rect">
            <a:avLst/>
          </a:prstGeom>
        </p:spPr>
        <p:txBody>
          <a:bodyPr anchor="t" rtlCol="false" tIns="0" lIns="0" bIns="0" rIns="0">
            <a:spAutoFit/>
          </a:bodyPr>
          <a:lstStyle/>
          <a:p>
            <a:pPr algn="l">
              <a:lnSpc>
                <a:spcPts val="5952"/>
              </a:lnSpc>
            </a:pPr>
            <a:r>
              <a:rPr lang="en-US" sz="6200" spc="-508" b="true">
                <a:solidFill>
                  <a:srgbClr val="000000"/>
                </a:solidFill>
                <a:latin typeface="Public Sans Bold"/>
                <a:ea typeface="Public Sans Bold"/>
                <a:cs typeface="Public Sans Bold"/>
                <a:sym typeface="Public Sans Bold"/>
              </a:rPr>
              <a:t>Sub Objectives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917598"/>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Research Gap</a:t>
            </a:r>
          </a:p>
        </p:txBody>
      </p:sp>
      <p:sp>
        <p:nvSpPr>
          <p:cNvPr name="Freeform 3" id="3"/>
          <p:cNvSpPr/>
          <p:nvPr/>
        </p:nvSpPr>
        <p:spPr>
          <a:xfrm flipH="false" flipV="false" rot="0">
            <a:off x="13635553" y="0"/>
            <a:ext cx="4661972" cy="4710686"/>
          </a:xfrm>
          <a:custGeom>
            <a:avLst/>
            <a:gdLst/>
            <a:ahLst/>
            <a:cxnLst/>
            <a:rect r="r" b="b" t="t" l="l"/>
            <a:pathLst>
              <a:path h="4710686" w="4661972">
                <a:moveTo>
                  <a:pt x="0" y="0"/>
                </a:moveTo>
                <a:lnTo>
                  <a:pt x="4661972" y="0"/>
                </a:lnTo>
                <a:lnTo>
                  <a:pt x="4661972" y="4710686"/>
                </a:lnTo>
                <a:lnTo>
                  <a:pt x="0" y="4710686"/>
                </a:lnTo>
                <a:lnTo>
                  <a:pt x="0" y="0"/>
                </a:lnTo>
                <a:close/>
              </a:path>
            </a:pathLst>
          </a:custGeom>
          <a:blipFill>
            <a:blip r:embed="rId2">
              <a:alphaModFix amt="12000"/>
            </a:blip>
            <a:stretch>
              <a:fillRect l="-114288" t="0" r="0" b="-19290"/>
            </a:stretch>
          </a:blipFill>
        </p:spPr>
      </p:sp>
      <p:sp>
        <p:nvSpPr>
          <p:cNvPr name="Freeform 4" id="4"/>
          <p:cNvSpPr/>
          <p:nvPr/>
        </p:nvSpPr>
        <p:spPr>
          <a:xfrm flipH="false" flipV="false" rot="0">
            <a:off x="1459248" y="2757848"/>
            <a:ext cx="15293402" cy="6500452"/>
          </a:xfrm>
          <a:custGeom>
            <a:avLst/>
            <a:gdLst/>
            <a:ahLst/>
            <a:cxnLst/>
            <a:rect r="r" b="b" t="t" l="l"/>
            <a:pathLst>
              <a:path h="6500452" w="15293402">
                <a:moveTo>
                  <a:pt x="0" y="0"/>
                </a:moveTo>
                <a:lnTo>
                  <a:pt x="15293402" y="0"/>
                </a:lnTo>
                <a:lnTo>
                  <a:pt x="15293402" y="6500452"/>
                </a:lnTo>
                <a:lnTo>
                  <a:pt x="0" y="6500452"/>
                </a:lnTo>
                <a:lnTo>
                  <a:pt x="0" y="0"/>
                </a:lnTo>
                <a:close/>
              </a:path>
            </a:pathLst>
          </a:custGeom>
          <a:blipFill>
            <a:blip r:embed="rId3"/>
            <a:stretch>
              <a:fillRect l="-619" t="0" r="-619"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8609980" y="5019657"/>
            <a:ext cx="4278753" cy="5159930"/>
          </a:xfrm>
          <a:custGeom>
            <a:avLst/>
            <a:gdLst/>
            <a:ahLst/>
            <a:cxnLst/>
            <a:rect r="r" b="b" t="t" l="l"/>
            <a:pathLst>
              <a:path h="5159930" w="4278753">
                <a:moveTo>
                  <a:pt x="0" y="0"/>
                </a:moveTo>
                <a:lnTo>
                  <a:pt x="4278753" y="0"/>
                </a:lnTo>
                <a:lnTo>
                  <a:pt x="4278753" y="5159930"/>
                </a:lnTo>
                <a:lnTo>
                  <a:pt x="0" y="5159930"/>
                </a:lnTo>
                <a:lnTo>
                  <a:pt x="0" y="0"/>
                </a:lnTo>
                <a:close/>
              </a:path>
            </a:pathLst>
          </a:custGeom>
          <a:blipFill>
            <a:blip r:embed="rId2"/>
            <a:stretch>
              <a:fillRect l="-37629" t="0" r="-43261" b="0"/>
            </a:stretch>
          </a:blipFill>
        </p:spPr>
      </p:sp>
      <p:sp>
        <p:nvSpPr>
          <p:cNvPr name="Freeform 6" id="6"/>
          <p:cNvSpPr/>
          <p:nvPr/>
        </p:nvSpPr>
        <p:spPr>
          <a:xfrm flipH="false" flipV="false" rot="0">
            <a:off x="13152351" y="3804729"/>
            <a:ext cx="4783025" cy="3188683"/>
          </a:xfrm>
          <a:custGeom>
            <a:avLst/>
            <a:gdLst/>
            <a:ahLst/>
            <a:cxnLst/>
            <a:rect r="r" b="b" t="t" l="l"/>
            <a:pathLst>
              <a:path h="3188683" w="4783025">
                <a:moveTo>
                  <a:pt x="0" y="0"/>
                </a:moveTo>
                <a:lnTo>
                  <a:pt x="4783025" y="0"/>
                </a:lnTo>
                <a:lnTo>
                  <a:pt x="4783025" y="3188684"/>
                </a:lnTo>
                <a:lnTo>
                  <a:pt x="0" y="3188684"/>
                </a:lnTo>
                <a:lnTo>
                  <a:pt x="0" y="0"/>
                </a:lnTo>
                <a:close/>
              </a:path>
            </a:pathLst>
          </a:custGeom>
          <a:blipFill>
            <a:blip r:embed="rId3"/>
            <a:stretch>
              <a:fillRect l="0" t="0" r="0" b="0"/>
            </a:stretch>
          </a:blipFill>
        </p:spPr>
      </p:sp>
      <p:sp>
        <p:nvSpPr>
          <p:cNvPr name="TextBox 7" id="7"/>
          <p:cNvSpPr txBox="true"/>
          <p:nvPr/>
        </p:nvSpPr>
        <p:spPr>
          <a:xfrm rot="0">
            <a:off x="1357627" y="464390"/>
            <a:ext cx="4968700" cy="817618"/>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Methodology</a:t>
            </a:r>
          </a:p>
        </p:txBody>
      </p:sp>
      <p:sp>
        <p:nvSpPr>
          <p:cNvPr name="Freeform 8" id="8"/>
          <p:cNvSpPr/>
          <p:nvPr/>
        </p:nvSpPr>
        <p:spPr>
          <a:xfrm flipH="true" flipV="false" rot="0">
            <a:off x="8715687" y="0"/>
            <a:ext cx="3916208" cy="3957129"/>
          </a:xfrm>
          <a:custGeom>
            <a:avLst/>
            <a:gdLst/>
            <a:ahLst/>
            <a:cxnLst/>
            <a:rect r="r" b="b" t="t" l="l"/>
            <a:pathLst>
              <a:path h="3957129" w="3916208">
                <a:moveTo>
                  <a:pt x="3916207" y="0"/>
                </a:moveTo>
                <a:lnTo>
                  <a:pt x="0" y="0"/>
                </a:lnTo>
                <a:lnTo>
                  <a:pt x="0" y="3957129"/>
                </a:lnTo>
                <a:lnTo>
                  <a:pt x="3916207" y="3957129"/>
                </a:lnTo>
                <a:lnTo>
                  <a:pt x="3916207" y="0"/>
                </a:lnTo>
                <a:close/>
              </a:path>
            </a:pathLst>
          </a:custGeom>
          <a:blipFill>
            <a:blip r:embed="rId4">
              <a:alphaModFix amt="12000"/>
            </a:blip>
            <a:stretch>
              <a:fillRect l="-114288" t="0" r="0" b="-19290"/>
            </a:stretch>
          </a:blipFill>
        </p:spPr>
      </p:sp>
      <p:sp>
        <p:nvSpPr>
          <p:cNvPr name="AutoShape 9" id="9"/>
          <p:cNvSpPr/>
          <p:nvPr/>
        </p:nvSpPr>
        <p:spPr>
          <a:xfrm>
            <a:off x="266930" y="1601096"/>
            <a:ext cx="6492240" cy="0"/>
          </a:xfrm>
          <a:prstGeom prst="line">
            <a:avLst/>
          </a:prstGeom>
          <a:ln cap="flat" w="9525">
            <a:solidFill>
              <a:srgbClr val="0F4662"/>
            </a:solidFill>
            <a:prstDash val="solid"/>
            <a:headEnd type="none" len="sm" w="sm"/>
            <a:tailEnd type="none" len="sm" w="sm"/>
          </a:ln>
        </p:spPr>
      </p:sp>
      <p:sp>
        <p:nvSpPr>
          <p:cNvPr name="Freeform 10" id="10"/>
          <p:cNvSpPr/>
          <p:nvPr/>
        </p:nvSpPr>
        <p:spPr>
          <a:xfrm flipH="false" flipV="false" rot="0">
            <a:off x="104775" y="5309870"/>
            <a:ext cx="8257218" cy="4926867"/>
          </a:xfrm>
          <a:custGeom>
            <a:avLst/>
            <a:gdLst/>
            <a:ahLst/>
            <a:cxnLst/>
            <a:rect r="r" b="b" t="t" l="l"/>
            <a:pathLst>
              <a:path h="4926867" w="8257218">
                <a:moveTo>
                  <a:pt x="0" y="0"/>
                </a:moveTo>
                <a:lnTo>
                  <a:pt x="8257218" y="0"/>
                </a:lnTo>
                <a:lnTo>
                  <a:pt x="8257218" y="4926867"/>
                </a:lnTo>
                <a:lnTo>
                  <a:pt x="0" y="4926867"/>
                </a:lnTo>
                <a:lnTo>
                  <a:pt x="0" y="0"/>
                </a:lnTo>
                <a:close/>
              </a:path>
            </a:pathLst>
          </a:custGeom>
          <a:blipFill>
            <a:blip r:embed="rId5"/>
            <a:stretch>
              <a:fillRect l="0" t="0" r="0" b="-4747"/>
            </a:stretch>
          </a:blipFill>
        </p:spPr>
      </p:sp>
      <p:sp>
        <p:nvSpPr>
          <p:cNvPr name="Freeform 11" id="11"/>
          <p:cNvSpPr/>
          <p:nvPr/>
        </p:nvSpPr>
        <p:spPr>
          <a:xfrm flipH="false" flipV="false" rot="0">
            <a:off x="13136719" y="172802"/>
            <a:ext cx="4792494" cy="3497225"/>
          </a:xfrm>
          <a:custGeom>
            <a:avLst/>
            <a:gdLst/>
            <a:ahLst/>
            <a:cxnLst/>
            <a:rect r="r" b="b" t="t" l="l"/>
            <a:pathLst>
              <a:path h="3497225" w="4792494">
                <a:moveTo>
                  <a:pt x="0" y="0"/>
                </a:moveTo>
                <a:lnTo>
                  <a:pt x="4792494" y="0"/>
                </a:lnTo>
                <a:lnTo>
                  <a:pt x="4792494" y="3497225"/>
                </a:lnTo>
                <a:lnTo>
                  <a:pt x="0" y="3497225"/>
                </a:lnTo>
                <a:lnTo>
                  <a:pt x="0" y="0"/>
                </a:lnTo>
                <a:close/>
              </a:path>
            </a:pathLst>
          </a:custGeom>
          <a:blipFill>
            <a:blip r:embed="rId6"/>
            <a:stretch>
              <a:fillRect l="0" t="0" r="0" b="0"/>
            </a:stretch>
          </a:blipFill>
        </p:spPr>
      </p:sp>
      <p:sp>
        <p:nvSpPr>
          <p:cNvPr name="Freeform 12" id="12"/>
          <p:cNvSpPr/>
          <p:nvPr/>
        </p:nvSpPr>
        <p:spPr>
          <a:xfrm flipH="false" flipV="false" rot="0">
            <a:off x="13136719" y="7057450"/>
            <a:ext cx="4786847" cy="3160237"/>
          </a:xfrm>
          <a:custGeom>
            <a:avLst/>
            <a:gdLst/>
            <a:ahLst/>
            <a:cxnLst/>
            <a:rect r="r" b="b" t="t" l="l"/>
            <a:pathLst>
              <a:path h="3160237" w="4786847">
                <a:moveTo>
                  <a:pt x="0" y="0"/>
                </a:moveTo>
                <a:lnTo>
                  <a:pt x="4786848" y="0"/>
                </a:lnTo>
                <a:lnTo>
                  <a:pt x="4786848" y="3160237"/>
                </a:lnTo>
                <a:lnTo>
                  <a:pt x="0" y="3160237"/>
                </a:lnTo>
                <a:lnTo>
                  <a:pt x="0" y="0"/>
                </a:lnTo>
                <a:close/>
              </a:path>
            </a:pathLst>
          </a:custGeom>
          <a:blipFill>
            <a:blip r:embed="rId7"/>
            <a:stretch>
              <a:fillRect l="0" t="-490" r="0" b="-490"/>
            </a:stretch>
          </a:blipFill>
        </p:spPr>
      </p:sp>
      <p:sp>
        <p:nvSpPr>
          <p:cNvPr name="TextBox 13" id="13"/>
          <p:cNvSpPr txBox="true"/>
          <p:nvPr/>
        </p:nvSpPr>
        <p:spPr>
          <a:xfrm rot="0">
            <a:off x="0" y="1892840"/>
            <a:ext cx="8209847" cy="688924"/>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System Architecture Diagram</a:t>
            </a:r>
          </a:p>
        </p:txBody>
      </p:sp>
      <p:sp>
        <p:nvSpPr>
          <p:cNvPr name="TextBox 14" id="14"/>
          <p:cNvSpPr txBox="true"/>
          <p:nvPr/>
        </p:nvSpPr>
        <p:spPr>
          <a:xfrm rot="0">
            <a:off x="0" y="2496039"/>
            <a:ext cx="4698894" cy="688924"/>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Requirements</a:t>
            </a:r>
          </a:p>
        </p:txBody>
      </p:sp>
      <p:sp>
        <p:nvSpPr>
          <p:cNvPr name="TextBox 15" id="15"/>
          <p:cNvSpPr txBox="true"/>
          <p:nvPr/>
        </p:nvSpPr>
        <p:spPr>
          <a:xfrm rot="0">
            <a:off x="0" y="3099238"/>
            <a:ext cx="4698894" cy="688924"/>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Technologies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91443" y="1922199"/>
            <a:ext cx="14505115" cy="8065576"/>
            <a:chOff x="0" y="0"/>
            <a:chExt cx="19340153" cy="10754101"/>
          </a:xfrm>
        </p:grpSpPr>
        <p:sp>
          <p:nvSpPr>
            <p:cNvPr name="Freeform 3" id="3"/>
            <p:cNvSpPr/>
            <p:nvPr/>
          </p:nvSpPr>
          <p:spPr>
            <a:xfrm flipH="false" flipV="false" rot="0">
              <a:off x="0" y="114262"/>
              <a:ext cx="2987541" cy="2737334"/>
            </a:xfrm>
            <a:custGeom>
              <a:avLst/>
              <a:gdLst/>
              <a:ahLst/>
              <a:cxnLst/>
              <a:rect r="r" b="b" t="t" l="l"/>
              <a:pathLst>
                <a:path h="2737334" w="2987541">
                  <a:moveTo>
                    <a:pt x="0" y="0"/>
                  </a:moveTo>
                  <a:lnTo>
                    <a:pt x="2987541" y="0"/>
                  </a:lnTo>
                  <a:lnTo>
                    <a:pt x="2987541" y="2737334"/>
                  </a:lnTo>
                  <a:lnTo>
                    <a:pt x="0" y="2737334"/>
                  </a:lnTo>
                  <a:lnTo>
                    <a:pt x="0" y="0"/>
                  </a:lnTo>
                  <a:close/>
                </a:path>
              </a:pathLst>
            </a:custGeom>
            <a:blipFill>
              <a:blip r:embed="rId2"/>
              <a:stretch>
                <a:fillRect l="0" t="0" r="0" b="0"/>
              </a:stretch>
            </a:blipFill>
          </p:spPr>
        </p:sp>
        <p:sp>
          <p:nvSpPr>
            <p:cNvPr name="AutoShape 4" id="4"/>
            <p:cNvSpPr/>
            <p:nvPr/>
          </p:nvSpPr>
          <p:spPr>
            <a:xfrm>
              <a:off x="3409004" y="1527379"/>
              <a:ext cx="1860366" cy="0"/>
            </a:xfrm>
            <a:prstGeom prst="line">
              <a:avLst/>
            </a:prstGeom>
            <a:ln cap="flat" w="63500">
              <a:solidFill>
                <a:srgbClr val="000000"/>
              </a:solidFill>
              <a:prstDash val="solid"/>
              <a:headEnd type="none" len="sm" w="sm"/>
              <a:tailEnd type="arrow" len="sm" w="med"/>
            </a:ln>
          </p:spPr>
        </p:sp>
        <p:sp>
          <p:nvSpPr>
            <p:cNvPr name="Freeform 5" id="5"/>
            <p:cNvSpPr/>
            <p:nvPr/>
          </p:nvSpPr>
          <p:spPr>
            <a:xfrm flipH="false" flipV="false" rot="0">
              <a:off x="5269370" y="114262"/>
              <a:ext cx="2161189" cy="2308066"/>
            </a:xfrm>
            <a:custGeom>
              <a:avLst/>
              <a:gdLst/>
              <a:ahLst/>
              <a:cxnLst/>
              <a:rect r="r" b="b" t="t" l="l"/>
              <a:pathLst>
                <a:path h="2308066" w="2161189">
                  <a:moveTo>
                    <a:pt x="0" y="0"/>
                  </a:moveTo>
                  <a:lnTo>
                    <a:pt x="2161189" y="0"/>
                  </a:lnTo>
                  <a:lnTo>
                    <a:pt x="2161189" y="2308065"/>
                  </a:lnTo>
                  <a:lnTo>
                    <a:pt x="0" y="23080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a:off x="7766610" y="1571829"/>
              <a:ext cx="1860366" cy="0"/>
            </a:xfrm>
            <a:prstGeom prst="line">
              <a:avLst/>
            </a:prstGeom>
            <a:ln cap="flat" w="63500">
              <a:solidFill>
                <a:srgbClr val="000000"/>
              </a:solidFill>
              <a:prstDash val="solid"/>
              <a:headEnd type="none" len="sm" w="sm"/>
              <a:tailEnd type="arrow" len="sm" w="med"/>
            </a:ln>
          </p:spPr>
        </p:sp>
        <p:sp>
          <p:nvSpPr>
            <p:cNvPr name="Freeform 7" id="7"/>
            <p:cNvSpPr/>
            <p:nvPr/>
          </p:nvSpPr>
          <p:spPr>
            <a:xfrm flipH="false" flipV="false" rot="0">
              <a:off x="10375113" y="358720"/>
              <a:ext cx="2063607" cy="2063607"/>
            </a:xfrm>
            <a:custGeom>
              <a:avLst/>
              <a:gdLst/>
              <a:ahLst/>
              <a:cxnLst/>
              <a:rect r="r" b="b" t="t" l="l"/>
              <a:pathLst>
                <a:path h="2063607" w="2063607">
                  <a:moveTo>
                    <a:pt x="0" y="0"/>
                  </a:moveTo>
                  <a:lnTo>
                    <a:pt x="2063606" y="0"/>
                  </a:lnTo>
                  <a:lnTo>
                    <a:pt x="2063606" y="2063607"/>
                  </a:lnTo>
                  <a:lnTo>
                    <a:pt x="0" y="20636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a:off x="12749636" y="1571829"/>
              <a:ext cx="2740417" cy="0"/>
            </a:xfrm>
            <a:prstGeom prst="line">
              <a:avLst/>
            </a:prstGeom>
            <a:ln cap="flat" w="63500">
              <a:solidFill>
                <a:srgbClr val="000000"/>
              </a:solidFill>
              <a:prstDash val="solid"/>
              <a:headEnd type="none" len="sm" w="sm"/>
              <a:tailEnd type="arrow" len="sm" w="med"/>
            </a:ln>
          </p:spPr>
        </p:sp>
        <p:sp>
          <p:nvSpPr>
            <p:cNvPr name="Freeform 9" id="9"/>
            <p:cNvSpPr/>
            <p:nvPr/>
          </p:nvSpPr>
          <p:spPr>
            <a:xfrm flipH="false" flipV="false" rot="0">
              <a:off x="15909154" y="0"/>
              <a:ext cx="2352110" cy="2536589"/>
            </a:xfrm>
            <a:custGeom>
              <a:avLst/>
              <a:gdLst/>
              <a:ahLst/>
              <a:cxnLst/>
              <a:rect r="r" b="b" t="t" l="l"/>
              <a:pathLst>
                <a:path h="2536589" w="2352110">
                  <a:moveTo>
                    <a:pt x="0" y="0"/>
                  </a:moveTo>
                  <a:lnTo>
                    <a:pt x="2352109" y="0"/>
                  </a:lnTo>
                  <a:lnTo>
                    <a:pt x="2352109" y="2536589"/>
                  </a:lnTo>
                  <a:lnTo>
                    <a:pt x="0" y="25365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0" id="10"/>
            <p:cNvSpPr/>
            <p:nvPr/>
          </p:nvSpPr>
          <p:spPr>
            <a:xfrm>
              <a:off x="17129659" y="4220867"/>
              <a:ext cx="0" cy="1860366"/>
            </a:xfrm>
            <a:prstGeom prst="line">
              <a:avLst/>
            </a:prstGeom>
            <a:ln cap="flat" w="63500">
              <a:solidFill>
                <a:srgbClr val="000000"/>
              </a:solidFill>
              <a:prstDash val="solid"/>
              <a:headEnd type="none" len="sm" w="sm"/>
              <a:tailEnd type="arrow" len="sm" w="med"/>
            </a:ln>
          </p:spPr>
        </p:sp>
        <p:sp>
          <p:nvSpPr>
            <p:cNvPr name="Freeform 11" id="11"/>
            <p:cNvSpPr/>
            <p:nvPr/>
          </p:nvSpPr>
          <p:spPr>
            <a:xfrm flipH="false" flipV="false" rot="0">
              <a:off x="15671287" y="6513033"/>
              <a:ext cx="2827842" cy="3104417"/>
            </a:xfrm>
            <a:custGeom>
              <a:avLst/>
              <a:gdLst/>
              <a:ahLst/>
              <a:cxnLst/>
              <a:rect r="r" b="b" t="t" l="l"/>
              <a:pathLst>
                <a:path h="3104417" w="2827842">
                  <a:moveTo>
                    <a:pt x="0" y="0"/>
                  </a:moveTo>
                  <a:lnTo>
                    <a:pt x="2827843" y="0"/>
                  </a:lnTo>
                  <a:lnTo>
                    <a:pt x="2827843" y="3104418"/>
                  </a:lnTo>
                  <a:lnTo>
                    <a:pt x="0" y="31044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12" id="12"/>
            <p:cNvSpPr/>
            <p:nvPr/>
          </p:nvSpPr>
          <p:spPr>
            <a:xfrm flipH="true">
              <a:off x="3364555" y="1485930"/>
              <a:ext cx="0" cy="8087071"/>
            </a:xfrm>
            <a:prstGeom prst="line">
              <a:avLst/>
            </a:prstGeom>
            <a:ln cap="flat" w="63500">
              <a:solidFill>
                <a:srgbClr val="000000"/>
              </a:solidFill>
              <a:prstDash val="solid"/>
              <a:headEnd type="none" len="sm" w="sm"/>
              <a:tailEnd type="none" len="sm" w="sm"/>
            </a:ln>
          </p:spPr>
        </p:sp>
        <p:sp>
          <p:nvSpPr>
            <p:cNvPr name="AutoShape 13" id="13"/>
            <p:cNvSpPr/>
            <p:nvPr/>
          </p:nvSpPr>
          <p:spPr>
            <a:xfrm>
              <a:off x="3364555" y="6036783"/>
              <a:ext cx="1860366" cy="0"/>
            </a:xfrm>
            <a:prstGeom prst="line">
              <a:avLst/>
            </a:prstGeom>
            <a:ln cap="flat" w="63500">
              <a:solidFill>
                <a:srgbClr val="000000"/>
              </a:solidFill>
              <a:prstDash val="solid"/>
              <a:headEnd type="none" len="sm" w="sm"/>
              <a:tailEnd type="arrow" len="sm" w="med"/>
            </a:ln>
          </p:spPr>
        </p:sp>
        <p:sp>
          <p:nvSpPr>
            <p:cNvPr name="AutoShape 14" id="14"/>
            <p:cNvSpPr/>
            <p:nvPr/>
          </p:nvSpPr>
          <p:spPr>
            <a:xfrm>
              <a:off x="3364555" y="9573001"/>
              <a:ext cx="1860366" cy="0"/>
            </a:xfrm>
            <a:prstGeom prst="line">
              <a:avLst/>
            </a:prstGeom>
            <a:ln cap="flat" w="63500">
              <a:solidFill>
                <a:srgbClr val="000000"/>
              </a:solidFill>
              <a:prstDash val="solid"/>
              <a:headEnd type="none" len="sm" w="sm"/>
              <a:tailEnd type="arrow" len="sm" w="med"/>
            </a:ln>
          </p:spPr>
        </p:sp>
        <p:sp>
          <p:nvSpPr>
            <p:cNvPr name="Freeform 15" id="15"/>
            <p:cNvSpPr/>
            <p:nvPr/>
          </p:nvSpPr>
          <p:spPr>
            <a:xfrm flipH="false" flipV="false" rot="0">
              <a:off x="5297256" y="4744989"/>
              <a:ext cx="1416645" cy="1768044"/>
            </a:xfrm>
            <a:custGeom>
              <a:avLst/>
              <a:gdLst/>
              <a:ahLst/>
              <a:cxnLst/>
              <a:rect r="r" b="b" t="t" l="l"/>
              <a:pathLst>
                <a:path h="1768044" w="1416645">
                  <a:moveTo>
                    <a:pt x="0" y="0"/>
                  </a:moveTo>
                  <a:lnTo>
                    <a:pt x="1416645" y="0"/>
                  </a:lnTo>
                  <a:lnTo>
                    <a:pt x="1416645" y="1768044"/>
                  </a:lnTo>
                  <a:lnTo>
                    <a:pt x="0" y="1768044"/>
                  </a:lnTo>
                  <a:lnTo>
                    <a:pt x="0" y="0"/>
                  </a:lnTo>
                  <a:close/>
                </a:path>
              </a:pathLst>
            </a:custGeom>
            <a:blipFill>
              <a:blip r:embed="rId11"/>
              <a:stretch>
                <a:fillRect l="0" t="0" r="0" b="0"/>
              </a:stretch>
            </a:blipFill>
          </p:spPr>
        </p:sp>
        <p:sp>
          <p:nvSpPr>
            <p:cNvPr name="Freeform 16" id="16"/>
            <p:cNvSpPr/>
            <p:nvPr/>
          </p:nvSpPr>
          <p:spPr>
            <a:xfrm flipH="false" flipV="false" rot="0">
              <a:off x="6713901" y="4994501"/>
              <a:ext cx="2174981" cy="1518532"/>
            </a:xfrm>
            <a:custGeom>
              <a:avLst/>
              <a:gdLst/>
              <a:ahLst/>
              <a:cxnLst/>
              <a:rect r="r" b="b" t="t" l="l"/>
              <a:pathLst>
                <a:path h="1518532" w="2174981">
                  <a:moveTo>
                    <a:pt x="0" y="0"/>
                  </a:moveTo>
                  <a:lnTo>
                    <a:pt x="2174981" y="0"/>
                  </a:lnTo>
                  <a:lnTo>
                    <a:pt x="2174981" y="1518532"/>
                  </a:lnTo>
                  <a:lnTo>
                    <a:pt x="0" y="15185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5623461" y="7949403"/>
              <a:ext cx="2143149" cy="1623598"/>
            </a:xfrm>
            <a:custGeom>
              <a:avLst/>
              <a:gdLst/>
              <a:ahLst/>
              <a:cxnLst/>
              <a:rect r="r" b="b" t="t" l="l"/>
              <a:pathLst>
                <a:path h="1623598" w="2143149">
                  <a:moveTo>
                    <a:pt x="0" y="0"/>
                  </a:moveTo>
                  <a:lnTo>
                    <a:pt x="2143149" y="0"/>
                  </a:lnTo>
                  <a:lnTo>
                    <a:pt x="2143149" y="1623598"/>
                  </a:lnTo>
                  <a:lnTo>
                    <a:pt x="0" y="16235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1012560" y="3122157"/>
              <a:ext cx="962422" cy="663576"/>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User</a:t>
              </a:r>
            </a:p>
          </p:txBody>
        </p:sp>
        <p:sp>
          <p:nvSpPr>
            <p:cNvPr name="TextBox 19" id="19"/>
            <p:cNvSpPr txBox="true"/>
            <p:nvPr/>
          </p:nvSpPr>
          <p:spPr>
            <a:xfrm rot="0">
              <a:off x="4933319" y="3079552"/>
              <a:ext cx="2833291" cy="663576"/>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Quiz Interface</a:t>
              </a:r>
            </a:p>
          </p:txBody>
        </p:sp>
        <p:sp>
          <p:nvSpPr>
            <p:cNvPr name="TextBox 20" id="20"/>
            <p:cNvSpPr txBox="true"/>
            <p:nvPr/>
          </p:nvSpPr>
          <p:spPr>
            <a:xfrm rot="0">
              <a:off x="9134013" y="3079552"/>
              <a:ext cx="4545806" cy="1362076"/>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NLP base  AI Assistant</a:t>
              </a:r>
            </a:p>
          </p:txBody>
        </p:sp>
        <p:sp>
          <p:nvSpPr>
            <p:cNvPr name="TextBox 21" id="21"/>
            <p:cNvSpPr txBox="true"/>
            <p:nvPr/>
          </p:nvSpPr>
          <p:spPr>
            <a:xfrm rot="0">
              <a:off x="14830264" y="3122157"/>
              <a:ext cx="4509889" cy="663576"/>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Feedback Machanism</a:t>
              </a:r>
            </a:p>
          </p:txBody>
        </p:sp>
        <p:sp>
          <p:nvSpPr>
            <p:cNvPr name="TextBox 22" id="22"/>
            <p:cNvSpPr txBox="true"/>
            <p:nvPr/>
          </p:nvSpPr>
          <p:spPr>
            <a:xfrm rot="0">
              <a:off x="5159155" y="6701627"/>
              <a:ext cx="4467820" cy="663576"/>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Exercise and Diet plan</a:t>
              </a:r>
            </a:p>
          </p:txBody>
        </p:sp>
        <p:sp>
          <p:nvSpPr>
            <p:cNvPr name="TextBox 23" id="23"/>
            <p:cNvSpPr txBox="true"/>
            <p:nvPr/>
          </p:nvSpPr>
          <p:spPr>
            <a:xfrm rot="0">
              <a:off x="5224921" y="10090526"/>
              <a:ext cx="2847380" cy="663576"/>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Learning Path</a:t>
              </a:r>
            </a:p>
          </p:txBody>
        </p:sp>
      </p:grpSp>
      <p:sp>
        <p:nvSpPr>
          <p:cNvPr name="TextBox 24" id="24"/>
          <p:cNvSpPr txBox="true"/>
          <p:nvPr/>
        </p:nvSpPr>
        <p:spPr>
          <a:xfrm rot="0">
            <a:off x="767484" y="454322"/>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System Architecture Diagram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337124" y="289260"/>
            <a:ext cx="17592541" cy="9714711"/>
            <a:chOff x="0" y="0"/>
            <a:chExt cx="4633426" cy="2558607"/>
          </a:xfrm>
        </p:grpSpPr>
        <p:sp>
          <p:nvSpPr>
            <p:cNvPr name="Freeform 3" id="3"/>
            <p:cNvSpPr/>
            <p:nvPr/>
          </p:nvSpPr>
          <p:spPr>
            <a:xfrm flipH="false" flipV="false" rot="0">
              <a:off x="0" y="0"/>
              <a:ext cx="4633426" cy="2558607"/>
            </a:xfrm>
            <a:custGeom>
              <a:avLst/>
              <a:gdLst/>
              <a:ahLst/>
              <a:cxnLst/>
              <a:rect r="r" b="b" t="t" l="l"/>
              <a:pathLst>
                <a:path h="2558607" w="4633426">
                  <a:moveTo>
                    <a:pt x="0" y="0"/>
                  </a:moveTo>
                  <a:lnTo>
                    <a:pt x="4633426" y="0"/>
                  </a:lnTo>
                  <a:lnTo>
                    <a:pt x="4633426" y="2558607"/>
                  </a:lnTo>
                  <a:lnTo>
                    <a:pt x="0" y="2558607"/>
                  </a:lnTo>
                  <a:close/>
                </a:path>
              </a:pathLst>
            </a:custGeom>
            <a:solidFill>
              <a:srgbClr val="F8F8F8"/>
            </a:solidFill>
          </p:spPr>
        </p:sp>
        <p:sp>
          <p:nvSpPr>
            <p:cNvPr name="TextBox 4" id="4"/>
            <p:cNvSpPr txBox="true"/>
            <p:nvPr/>
          </p:nvSpPr>
          <p:spPr>
            <a:xfrm>
              <a:off x="0" y="-57150"/>
              <a:ext cx="4633426" cy="261575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337124" y="608737"/>
            <a:ext cx="17950876" cy="9069526"/>
            <a:chOff x="0" y="0"/>
            <a:chExt cx="23934502" cy="12092701"/>
          </a:xfrm>
        </p:grpSpPr>
        <p:grpSp>
          <p:nvGrpSpPr>
            <p:cNvPr name="Group 6" id="6"/>
            <p:cNvGrpSpPr/>
            <p:nvPr/>
          </p:nvGrpSpPr>
          <p:grpSpPr>
            <a:xfrm rot="5400000">
              <a:off x="5844988" y="1023297"/>
              <a:ext cx="3423820" cy="5864586"/>
              <a:chOff x="0" y="0"/>
              <a:chExt cx="660400" cy="1131185"/>
            </a:xfrm>
          </p:grpSpPr>
          <p:sp>
            <p:nvSpPr>
              <p:cNvPr name="Freeform 7" id="7"/>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95250" cap="sq">
                <a:solidFill>
                  <a:srgbClr val="ECD0BD"/>
                </a:solidFill>
                <a:prstDash val="solid"/>
                <a:miter/>
              </a:ln>
            </p:spPr>
          </p:sp>
          <p:sp>
            <p:nvSpPr>
              <p:cNvPr name="TextBox 8" id="8"/>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5400000">
              <a:off x="887195" y="2935481"/>
              <a:ext cx="4429210" cy="3045609"/>
              <a:chOff x="0" y="0"/>
              <a:chExt cx="874906" cy="601602"/>
            </a:xfrm>
          </p:grpSpPr>
          <p:sp>
            <p:nvSpPr>
              <p:cNvPr name="Freeform 10" id="10"/>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72D6FE"/>
              </a:solidFill>
              <a:ln w="104775" cap="sq">
                <a:solidFill>
                  <a:srgbClr val="ECD0BD"/>
                </a:solidFill>
                <a:prstDash val="solid"/>
                <a:miter/>
              </a:ln>
            </p:spPr>
          </p:sp>
          <p:sp>
            <p:nvSpPr>
              <p:cNvPr name="TextBox 11" id="11"/>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sp>
          <p:nvSpPr>
            <p:cNvPr name="TextBox 12" id="12"/>
            <p:cNvSpPr txBox="true"/>
            <p:nvPr/>
          </p:nvSpPr>
          <p:spPr>
            <a:xfrm rot="0">
              <a:off x="0" y="123825"/>
              <a:ext cx="19414825" cy="1131469"/>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Requirements</a:t>
              </a:r>
            </a:p>
          </p:txBody>
        </p:sp>
        <p:grpSp>
          <p:nvGrpSpPr>
            <p:cNvPr name="Group 13" id="13"/>
            <p:cNvGrpSpPr/>
            <p:nvPr/>
          </p:nvGrpSpPr>
          <p:grpSpPr>
            <a:xfrm rot="5400000">
              <a:off x="17498253" y="6443107"/>
              <a:ext cx="3423820" cy="5864586"/>
              <a:chOff x="0" y="0"/>
              <a:chExt cx="660400" cy="1131185"/>
            </a:xfrm>
          </p:grpSpPr>
          <p:sp>
            <p:nvSpPr>
              <p:cNvPr name="Freeform 14" id="14"/>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95250" cap="sq">
                <a:solidFill>
                  <a:srgbClr val="ECD0BD"/>
                </a:solidFill>
                <a:prstDash val="solid"/>
                <a:miter/>
              </a:ln>
            </p:spPr>
          </p:sp>
          <p:sp>
            <p:nvSpPr>
              <p:cNvPr name="TextBox 15" id="15"/>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16" id="16"/>
            <p:cNvGrpSpPr/>
            <p:nvPr/>
          </p:nvGrpSpPr>
          <p:grpSpPr>
            <a:xfrm rot="5400000">
              <a:off x="12540460" y="8355291"/>
              <a:ext cx="4429210" cy="3045609"/>
              <a:chOff x="0" y="0"/>
              <a:chExt cx="874906" cy="601602"/>
            </a:xfrm>
          </p:grpSpPr>
          <p:sp>
            <p:nvSpPr>
              <p:cNvPr name="Freeform 17" id="17"/>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FE7C97"/>
              </a:solidFill>
              <a:ln w="95250" cap="sq">
                <a:solidFill>
                  <a:srgbClr val="ECD0BD"/>
                </a:solidFill>
                <a:prstDash val="solid"/>
                <a:miter/>
              </a:ln>
            </p:spPr>
          </p:sp>
          <p:sp>
            <p:nvSpPr>
              <p:cNvPr name="TextBox 18" id="18"/>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grpSp>
          <p:nvGrpSpPr>
            <p:cNvPr name="Group 19" id="19"/>
            <p:cNvGrpSpPr/>
            <p:nvPr/>
          </p:nvGrpSpPr>
          <p:grpSpPr>
            <a:xfrm rot="5400000">
              <a:off x="6143972" y="6347323"/>
              <a:ext cx="3232252" cy="5864586"/>
              <a:chOff x="0" y="0"/>
              <a:chExt cx="623450" cy="1131185"/>
            </a:xfrm>
          </p:grpSpPr>
          <p:sp>
            <p:nvSpPr>
              <p:cNvPr name="Freeform 20" id="20"/>
              <p:cNvSpPr/>
              <p:nvPr/>
            </p:nvSpPr>
            <p:spPr>
              <a:xfrm flipH="false" flipV="false" rot="0">
                <a:off x="0" y="0"/>
                <a:ext cx="623450" cy="1131185"/>
              </a:xfrm>
              <a:custGeom>
                <a:avLst/>
                <a:gdLst/>
                <a:ahLst/>
                <a:cxnLst/>
                <a:rect r="r" b="b" t="t" l="l"/>
                <a:pathLst>
                  <a:path h="1131185" w="623450">
                    <a:moveTo>
                      <a:pt x="207929" y="19070"/>
                    </a:moveTo>
                    <a:cubicBezTo>
                      <a:pt x="239788" y="7556"/>
                      <a:pt x="276229" y="0"/>
                      <a:pt x="311893" y="0"/>
                    </a:cubicBezTo>
                    <a:cubicBezTo>
                      <a:pt x="347558" y="0"/>
                      <a:pt x="381876" y="6476"/>
                      <a:pt x="413502" y="17990"/>
                    </a:cubicBezTo>
                    <a:cubicBezTo>
                      <a:pt x="414176" y="18350"/>
                      <a:pt x="414848" y="18350"/>
                      <a:pt x="415521" y="18710"/>
                    </a:cubicBezTo>
                    <a:cubicBezTo>
                      <a:pt x="534289" y="64765"/>
                      <a:pt x="621768" y="186379"/>
                      <a:pt x="623450" y="335574"/>
                    </a:cubicBezTo>
                    <a:lnTo>
                      <a:pt x="623450" y="1131185"/>
                    </a:lnTo>
                    <a:lnTo>
                      <a:pt x="0" y="1131185"/>
                    </a:lnTo>
                    <a:lnTo>
                      <a:pt x="0" y="336165"/>
                    </a:lnTo>
                    <a:cubicBezTo>
                      <a:pt x="1682" y="185660"/>
                      <a:pt x="87815" y="64045"/>
                      <a:pt x="207929" y="19070"/>
                    </a:cubicBezTo>
                    <a:close/>
                  </a:path>
                </a:pathLst>
              </a:custGeom>
              <a:solidFill>
                <a:srgbClr val="FFFFFF"/>
              </a:solidFill>
              <a:ln w="95250" cap="sq">
                <a:solidFill>
                  <a:srgbClr val="ECD0BD"/>
                </a:solidFill>
                <a:prstDash val="solid"/>
                <a:miter/>
              </a:ln>
            </p:spPr>
          </p:sp>
          <p:sp>
            <p:nvSpPr>
              <p:cNvPr name="TextBox 21" id="21"/>
              <p:cNvSpPr txBox="true"/>
              <p:nvPr/>
            </p:nvSpPr>
            <p:spPr>
              <a:xfrm>
                <a:off x="0" y="212725"/>
                <a:ext cx="623450" cy="918460"/>
              </a:xfrm>
              <a:prstGeom prst="rect">
                <a:avLst/>
              </a:prstGeom>
            </p:spPr>
            <p:txBody>
              <a:bodyPr anchor="ctr" rtlCol="false" tIns="50800" lIns="50800" bIns="50800" rIns="50800"/>
              <a:lstStyle/>
              <a:p>
                <a:pPr algn="ctr">
                  <a:lnSpc>
                    <a:spcPts val="1925"/>
                  </a:lnSpc>
                </a:pPr>
              </a:p>
            </p:txBody>
          </p:sp>
        </p:grpSp>
        <p:grpSp>
          <p:nvGrpSpPr>
            <p:cNvPr name="Group 22" id="22"/>
            <p:cNvGrpSpPr/>
            <p:nvPr/>
          </p:nvGrpSpPr>
          <p:grpSpPr>
            <a:xfrm rot="5400000">
              <a:off x="1214305" y="8231381"/>
              <a:ext cx="4181390" cy="3045609"/>
              <a:chOff x="0" y="0"/>
              <a:chExt cx="825954" cy="601602"/>
            </a:xfrm>
          </p:grpSpPr>
          <p:sp>
            <p:nvSpPr>
              <p:cNvPr name="Freeform 23" id="23"/>
              <p:cNvSpPr/>
              <p:nvPr/>
            </p:nvSpPr>
            <p:spPr>
              <a:xfrm flipH="false" flipV="false" rot="0">
                <a:off x="0" y="0"/>
                <a:ext cx="825953" cy="601602"/>
              </a:xfrm>
              <a:custGeom>
                <a:avLst/>
                <a:gdLst/>
                <a:ahLst/>
                <a:cxnLst/>
                <a:rect r="r" b="b" t="t" l="l"/>
                <a:pathLst>
                  <a:path h="601602" w="825953">
                    <a:moveTo>
                      <a:pt x="0" y="0"/>
                    </a:moveTo>
                    <a:lnTo>
                      <a:pt x="622754" y="0"/>
                    </a:lnTo>
                    <a:lnTo>
                      <a:pt x="825953" y="300801"/>
                    </a:lnTo>
                    <a:lnTo>
                      <a:pt x="622754" y="601602"/>
                    </a:lnTo>
                    <a:lnTo>
                      <a:pt x="0" y="601602"/>
                    </a:lnTo>
                    <a:lnTo>
                      <a:pt x="203200" y="300801"/>
                    </a:lnTo>
                    <a:lnTo>
                      <a:pt x="0" y="0"/>
                    </a:lnTo>
                    <a:close/>
                  </a:path>
                </a:pathLst>
              </a:custGeom>
              <a:solidFill>
                <a:srgbClr val="EE6E2C"/>
              </a:solidFill>
              <a:ln w="95250" cap="sq">
                <a:solidFill>
                  <a:srgbClr val="ECD0BD"/>
                </a:solidFill>
                <a:prstDash val="solid"/>
                <a:miter/>
              </a:ln>
            </p:spPr>
          </p:sp>
          <p:sp>
            <p:nvSpPr>
              <p:cNvPr name="TextBox 24" id="24"/>
              <p:cNvSpPr txBox="true"/>
              <p:nvPr/>
            </p:nvSpPr>
            <p:spPr>
              <a:xfrm>
                <a:off x="177800" y="85725"/>
                <a:ext cx="571954" cy="515877"/>
              </a:xfrm>
              <a:prstGeom prst="rect">
                <a:avLst/>
              </a:prstGeom>
            </p:spPr>
            <p:txBody>
              <a:bodyPr anchor="ctr" rtlCol="false" tIns="50800" lIns="50800" bIns="50800" rIns="50800"/>
              <a:lstStyle/>
              <a:p>
                <a:pPr algn="ctr">
                  <a:lnSpc>
                    <a:spcPts val="1925"/>
                  </a:lnSpc>
                </a:pPr>
              </a:p>
            </p:txBody>
          </p:sp>
        </p:grpSp>
        <p:grpSp>
          <p:nvGrpSpPr>
            <p:cNvPr name="Group 25" id="25"/>
            <p:cNvGrpSpPr/>
            <p:nvPr/>
          </p:nvGrpSpPr>
          <p:grpSpPr>
            <a:xfrm rot="5400000">
              <a:off x="17498253" y="1023297"/>
              <a:ext cx="3423820" cy="5864586"/>
              <a:chOff x="0" y="0"/>
              <a:chExt cx="660400" cy="1131185"/>
            </a:xfrm>
          </p:grpSpPr>
          <p:sp>
            <p:nvSpPr>
              <p:cNvPr name="Freeform 26" id="26"/>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104775" cap="sq">
                <a:solidFill>
                  <a:srgbClr val="ECD0BD"/>
                </a:solidFill>
                <a:prstDash val="solid"/>
                <a:miter/>
              </a:ln>
            </p:spPr>
          </p:sp>
          <p:sp>
            <p:nvSpPr>
              <p:cNvPr name="TextBox 27" id="27"/>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28" id="28"/>
            <p:cNvGrpSpPr/>
            <p:nvPr/>
          </p:nvGrpSpPr>
          <p:grpSpPr>
            <a:xfrm rot="5400000">
              <a:off x="12540460" y="2935481"/>
              <a:ext cx="4429210" cy="3045609"/>
              <a:chOff x="0" y="0"/>
              <a:chExt cx="874906" cy="601602"/>
            </a:xfrm>
          </p:grpSpPr>
          <p:sp>
            <p:nvSpPr>
              <p:cNvPr name="Freeform 29" id="29"/>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E1D413"/>
              </a:solidFill>
              <a:ln w="95250" cap="sq">
                <a:solidFill>
                  <a:srgbClr val="ECD0BD"/>
                </a:solidFill>
                <a:prstDash val="solid"/>
                <a:miter/>
              </a:ln>
            </p:spPr>
          </p:sp>
          <p:sp>
            <p:nvSpPr>
              <p:cNvPr name="TextBox 30" id="30"/>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sp>
          <p:nvSpPr>
            <p:cNvPr name="TextBox 31" id="31"/>
            <p:cNvSpPr txBox="true"/>
            <p:nvPr/>
          </p:nvSpPr>
          <p:spPr>
            <a:xfrm rot="0">
              <a:off x="1782195" y="385926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Functional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2" id="32"/>
            <p:cNvSpPr txBox="true"/>
            <p:nvPr/>
          </p:nvSpPr>
          <p:spPr>
            <a:xfrm rot="0">
              <a:off x="13488912" y="3860376"/>
              <a:ext cx="2569964"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Non-Functional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3" id="33"/>
            <p:cNvSpPr txBox="true"/>
            <p:nvPr/>
          </p:nvSpPr>
          <p:spPr>
            <a:xfrm rot="0">
              <a:off x="2188595" y="927907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Personal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4" id="34"/>
            <p:cNvSpPr txBox="true"/>
            <p:nvPr/>
          </p:nvSpPr>
          <p:spPr>
            <a:xfrm rot="0">
              <a:off x="13657881" y="927907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System</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5" id="35"/>
            <p:cNvSpPr txBox="true"/>
            <p:nvPr/>
          </p:nvSpPr>
          <p:spPr>
            <a:xfrm rot="0">
              <a:off x="5046314" y="2494196"/>
              <a:ext cx="4760317" cy="2873798"/>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User-Friendly Quiz Interface.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NLP Processing.</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Feedback Mechanism.</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Exercise and Dietary Interface.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Health Risk Identification Alert.</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Learning Path</a:t>
              </a:r>
            </a:p>
          </p:txBody>
        </p:sp>
        <p:sp>
          <p:nvSpPr>
            <p:cNvPr name="TextBox 36" id="36"/>
            <p:cNvSpPr txBox="true"/>
            <p:nvPr/>
          </p:nvSpPr>
          <p:spPr>
            <a:xfrm rot="0">
              <a:off x="17432917" y="2494196"/>
              <a:ext cx="2427089" cy="2873798"/>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Usability.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Performance.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Scalability.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Security.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Reliability.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Compliance</a:t>
              </a:r>
            </a:p>
          </p:txBody>
        </p:sp>
        <p:sp>
          <p:nvSpPr>
            <p:cNvPr name="TextBox 37" id="37"/>
            <p:cNvSpPr txBox="true"/>
            <p:nvPr/>
          </p:nvSpPr>
          <p:spPr>
            <a:xfrm rot="0">
              <a:off x="6121151" y="8758155"/>
              <a:ext cx="2610644" cy="2192256"/>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For Patient.</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For Caregivers.</a:t>
              </a:r>
            </a:p>
            <a:p>
              <a:pPr algn="just">
                <a:lnSpc>
                  <a:spcPts val="7767"/>
                </a:lnSpc>
              </a:pPr>
            </a:p>
          </p:txBody>
        </p:sp>
        <p:sp>
          <p:nvSpPr>
            <p:cNvPr name="TextBox 38" id="38"/>
            <p:cNvSpPr txBox="true"/>
            <p:nvPr/>
          </p:nvSpPr>
          <p:spPr>
            <a:xfrm rot="60000">
              <a:off x="17453095" y="8669930"/>
              <a:ext cx="6462060" cy="2368715"/>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Hardware.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Software.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Development Tools.</a:t>
              </a:r>
            </a:p>
            <a:p>
              <a:pPr algn="just">
                <a:lnSpc>
                  <a:spcPts val="5778"/>
                </a:lnSpc>
              </a:pPr>
            </a:p>
          </p:txBody>
        </p:sp>
      </p:grpSp>
      <p:sp>
        <p:nvSpPr>
          <p:cNvPr name="Freeform 39" id="39"/>
          <p:cNvSpPr/>
          <p:nvPr/>
        </p:nvSpPr>
        <p:spPr>
          <a:xfrm flipH="true" flipV="true" rot="0">
            <a:off x="337124" y="7650227"/>
            <a:ext cx="2329403" cy="2353744"/>
          </a:xfrm>
          <a:custGeom>
            <a:avLst/>
            <a:gdLst/>
            <a:ahLst/>
            <a:cxnLst/>
            <a:rect r="r" b="b" t="t" l="l"/>
            <a:pathLst>
              <a:path h="2353744" w="2329403">
                <a:moveTo>
                  <a:pt x="2329403" y="2353744"/>
                </a:moveTo>
                <a:lnTo>
                  <a:pt x="0" y="2353744"/>
                </a:lnTo>
                <a:lnTo>
                  <a:pt x="0" y="0"/>
                </a:lnTo>
                <a:lnTo>
                  <a:pt x="2329403" y="0"/>
                </a:lnTo>
                <a:lnTo>
                  <a:pt x="2329403" y="2353744"/>
                </a:lnTo>
                <a:close/>
              </a:path>
            </a:pathLst>
          </a:custGeom>
          <a:blipFill>
            <a:blip r:embed="rId2">
              <a:alphaModFix amt="12000"/>
            </a:blip>
            <a:stretch>
              <a:fillRect l="-114288" t="0" r="0" b="-19290"/>
            </a:stretch>
          </a:blipFill>
        </p:spPr>
      </p:sp>
      <p:sp>
        <p:nvSpPr>
          <p:cNvPr name="Freeform 40" id="40"/>
          <p:cNvSpPr/>
          <p:nvPr/>
        </p:nvSpPr>
        <p:spPr>
          <a:xfrm flipH="false" flipV="false" rot="0">
            <a:off x="15600261" y="289260"/>
            <a:ext cx="2329403" cy="2353744"/>
          </a:xfrm>
          <a:custGeom>
            <a:avLst/>
            <a:gdLst/>
            <a:ahLst/>
            <a:cxnLst/>
            <a:rect r="r" b="b" t="t" l="l"/>
            <a:pathLst>
              <a:path h="2353744" w="2329403">
                <a:moveTo>
                  <a:pt x="0" y="0"/>
                </a:moveTo>
                <a:lnTo>
                  <a:pt x="2329404" y="0"/>
                </a:lnTo>
                <a:lnTo>
                  <a:pt x="2329404" y="2353744"/>
                </a:lnTo>
                <a:lnTo>
                  <a:pt x="0" y="2353744"/>
                </a:lnTo>
                <a:lnTo>
                  <a:pt x="0" y="0"/>
                </a:lnTo>
                <a:close/>
              </a:path>
            </a:pathLst>
          </a:custGeom>
          <a:blipFill>
            <a:blip r:embed="rId2">
              <a:alphaModFix amt="12000"/>
            </a:blip>
            <a:stretch>
              <a:fillRect l="-114288" t="0" r="0" b="-1929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152525"/>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Work Breakdown Chart</a:t>
            </a:r>
          </a:p>
        </p:txBody>
      </p:sp>
      <p:grpSp>
        <p:nvGrpSpPr>
          <p:cNvPr name="Group 3" id="3"/>
          <p:cNvGrpSpPr/>
          <p:nvPr/>
        </p:nvGrpSpPr>
        <p:grpSpPr>
          <a:xfrm rot="0">
            <a:off x="1663266" y="2745731"/>
            <a:ext cx="14374606" cy="6181097"/>
            <a:chOff x="0" y="0"/>
            <a:chExt cx="19166142" cy="8241462"/>
          </a:xfrm>
        </p:grpSpPr>
        <p:sp>
          <p:nvSpPr>
            <p:cNvPr name="Freeform 4" id="4"/>
            <p:cNvSpPr/>
            <p:nvPr/>
          </p:nvSpPr>
          <p:spPr>
            <a:xfrm flipH="false" flipV="false" rot="0">
              <a:off x="0" y="199875"/>
              <a:ext cx="19166142" cy="8041587"/>
            </a:xfrm>
            <a:custGeom>
              <a:avLst/>
              <a:gdLst/>
              <a:ahLst/>
              <a:cxnLst/>
              <a:rect r="r" b="b" t="t" l="l"/>
              <a:pathLst>
                <a:path h="8041587" w="19166142">
                  <a:moveTo>
                    <a:pt x="0" y="0"/>
                  </a:moveTo>
                  <a:lnTo>
                    <a:pt x="19166142" y="0"/>
                  </a:lnTo>
                  <a:lnTo>
                    <a:pt x="19166142" y="8041587"/>
                  </a:lnTo>
                  <a:lnTo>
                    <a:pt x="0" y="8041587"/>
                  </a:lnTo>
                  <a:lnTo>
                    <a:pt x="0" y="0"/>
                  </a:lnTo>
                  <a:close/>
                </a:path>
              </a:pathLst>
            </a:custGeom>
            <a:blipFill>
              <a:blip r:embed="rId2"/>
              <a:stretch>
                <a:fillRect l="0" t="0" r="0" b="0"/>
              </a:stretch>
            </a:blipFill>
          </p:spPr>
        </p:sp>
        <p:grpSp>
          <p:nvGrpSpPr>
            <p:cNvPr name="Group 5" id="5"/>
            <p:cNvGrpSpPr/>
            <p:nvPr/>
          </p:nvGrpSpPr>
          <p:grpSpPr>
            <a:xfrm rot="0">
              <a:off x="7596815" y="0"/>
              <a:ext cx="3751875" cy="884771"/>
              <a:chOff x="0" y="0"/>
              <a:chExt cx="741111" cy="174770"/>
            </a:xfrm>
          </p:grpSpPr>
          <p:sp>
            <p:nvSpPr>
              <p:cNvPr name="Freeform 6" id="6"/>
              <p:cNvSpPr/>
              <p:nvPr/>
            </p:nvSpPr>
            <p:spPr>
              <a:xfrm flipH="false" flipV="false" rot="0">
                <a:off x="0" y="0"/>
                <a:ext cx="741111" cy="174770"/>
              </a:xfrm>
              <a:custGeom>
                <a:avLst/>
                <a:gdLst/>
                <a:ahLst/>
                <a:cxnLst/>
                <a:rect r="r" b="b" t="t" l="l"/>
                <a:pathLst>
                  <a:path h="174770" w="741111">
                    <a:moveTo>
                      <a:pt x="0" y="0"/>
                    </a:moveTo>
                    <a:lnTo>
                      <a:pt x="741111" y="0"/>
                    </a:lnTo>
                    <a:lnTo>
                      <a:pt x="741111" y="174770"/>
                    </a:lnTo>
                    <a:lnTo>
                      <a:pt x="0" y="174770"/>
                    </a:lnTo>
                    <a:close/>
                  </a:path>
                </a:pathLst>
              </a:custGeom>
              <a:solidFill>
                <a:srgbClr val="99ACFF"/>
              </a:solidFill>
            </p:spPr>
          </p:sp>
          <p:sp>
            <p:nvSpPr>
              <p:cNvPr name="TextBox 7" id="7"/>
              <p:cNvSpPr txBox="true"/>
              <p:nvPr/>
            </p:nvSpPr>
            <p:spPr>
              <a:xfrm>
                <a:off x="0" y="-28575"/>
                <a:ext cx="741111" cy="203345"/>
              </a:xfrm>
              <a:prstGeom prst="rect">
                <a:avLst/>
              </a:prstGeom>
            </p:spPr>
            <p:txBody>
              <a:bodyPr anchor="ctr" rtlCol="false" tIns="50800" lIns="50800" bIns="50800" rIns="50800"/>
              <a:lstStyle/>
              <a:p>
                <a:pPr algn="ctr">
                  <a:lnSpc>
                    <a:spcPts val="1680"/>
                  </a:lnSpc>
                </a:pPr>
                <a:r>
                  <a:rPr lang="en-US" b="true" sz="1200" spc="-98">
                    <a:solidFill>
                      <a:srgbClr val="1E3F48"/>
                    </a:solidFill>
                    <a:latin typeface="Public Sans Bold"/>
                    <a:ea typeface="Public Sans Bold"/>
                    <a:cs typeface="Public Sans Bold"/>
                    <a:sym typeface="Public Sans Bold"/>
                  </a:rPr>
                  <a:t>Multi-Sensory Cognitive Training</a:t>
                </a:r>
              </a:p>
            </p:txBody>
          </p:sp>
        </p:grpSp>
        <p:grpSp>
          <p:nvGrpSpPr>
            <p:cNvPr name="Group 8" id="8"/>
            <p:cNvGrpSpPr/>
            <p:nvPr/>
          </p:nvGrpSpPr>
          <p:grpSpPr>
            <a:xfrm rot="0">
              <a:off x="14042409" y="6958879"/>
              <a:ext cx="1890055" cy="584626"/>
              <a:chOff x="0" y="0"/>
              <a:chExt cx="373344" cy="115482"/>
            </a:xfrm>
          </p:grpSpPr>
          <p:sp>
            <p:nvSpPr>
              <p:cNvPr name="Freeform 9" id="9"/>
              <p:cNvSpPr/>
              <p:nvPr/>
            </p:nvSpPr>
            <p:spPr>
              <a:xfrm flipH="false" flipV="false" rot="0">
                <a:off x="0" y="0"/>
                <a:ext cx="373344" cy="115482"/>
              </a:xfrm>
              <a:custGeom>
                <a:avLst/>
                <a:gdLst/>
                <a:ahLst/>
                <a:cxnLst/>
                <a:rect r="r" b="b" t="t" l="l"/>
                <a:pathLst>
                  <a:path h="115482" w="373344">
                    <a:moveTo>
                      <a:pt x="0" y="0"/>
                    </a:moveTo>
                    <a:lnTo>
                      <a:pt x="373344" y="0"/>
                    </a:lnTo>
                    <a:lnTo>
                      <a:pt x="373344" y="115482"/>
                    </a:lnTo>
                    <a:lnTo>
                      <a:pt x="0" y="115482"/>
                    </a:lnTo>
                    <a:close/>
                  </a:path>
                </a:pathLst>
              </a:custGeom>
              <a:solidFill>
                <a:srgbClr val="ACCDDF"/>
              </a:solidFill>
            </p:spPr>
          </p:sp>
          <p:sp>
            <p:nvSpPr>
              <p:cNvPr name="TextBox 10" id="10"/>
              <p:cNvSpPr txBox="true"/>
              <p:nvPr/>
            </p:nvSpPr>
            <p:spPr>
              <a:xfrm>
                <a:off x="0" y="-28575"/>
                <a:ext cx="373344" cy="144057"/>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Feedback Mechanism</a:t>
                </a:r>
              </a:p>
            </p:txBody>
          </p:sp>
        </p:grpSp>
        <p:grpSp>
          <p:nvGrpSpPr>
            <p:cNvPr name="Group 11" id="11"/>
            <p:cNvGrpSpPr/>
            <p:nvPr/>
          </p:nvGrpSpPr>
          <p:grpSpPr>
            <a:xfrm rot="0">
              <a:off x="14042409" y="5815453"/>
              <a:ext cx="1890055" cy="647786"/>
              <a:chOff x="0" y="0"/>
              <a:chExt cx="373344" cy="127958"/>
            </a:xfrm>
          </p:grpSpPr>
          <p:sp>
            <p:nvSpPr>
              <p:cNvPr name="Freeform 12" id="12"/>
              <p:cNvSpPr/>
              <p:nvPr/>
            </p:nvSpPr>
            <p:spPr>
              <a:xfrm flipH="false" flipV="false" rot="0">
                <a:off x="0" y="0"/>
                <a:ext cx="373344" cy="127958"/>
              </a:xfrm>
              <a:custGeom>
                <a:avLst/>
                <a:gdLst/>
                <a:ahLst/>
                <a:cxnLst/>
                <a:rect r="r" b="b" t="t" l="l"/>
                <a:pathLst>
                  <a:path h="127958" w="373344">
                    <a:moveTo>
                      <a:pt x="0" y="0"/>
                    </a:moveTo>
                    <a:lnTo>
                      <a:pt x="373344" y="0"/>
                    </a:lnTo>
                    <a:lnTo>
                      <a:pt x="373344" y="127958"/>
                    </a:lnTo>
                    <a:lnTo>
                      <a:pt x="0" y="127958"/>
                    </a:lnTo>
                    <a:close/>
                  </a:path>
                </a:pathLst>
              </a:custGeom>
              <a:solidFill>
                <a:srgbClr val="ACCDDF"/>
              </a:solidFill>
            </p:spPr>
          </p:sp>
          <p:sp>
            <p:nvSpPr>
              <p:cNvPr name="TextBox 13" id="13"/>
              <p:cNvSpPr txBox="true"/>
              <p:nvPr/>
            </p:nvSpPr>
            <p:spPr>
              <a:xfrm>
                <a:off x="0" y="-28575"/>
                <a:ext cx="373344" cy="156533"/>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Exercise Diet and Learning path Interface</a:t>
                </a:r>
              </a:p>
            </p:txBody>
          </p:sp>
        </p:grpSp>
        <p:grpSp>
          <p:nvGrpSpPr>
            <p:cNvPr name="Group 14" id="14"/>
            <p:cNvGrpSpPr/>
            <p:nvPr/>
          </p:nvGrpSpPr>
          <p:grpSpPr>
            <a:xfrm rot="0">
              <a:off x="14042409" y="4671069"/>
              <a:ext cx="1853282" cy="585584"/>
              <a:chOff x="0" y="0"/>
              <a:chExt cx="366080" cy="115671"/>
            </a:xfrm>
          </p:grpSpPr>
          <p:sp>
            <p:nvSpPr>
              <p:cNvPr name="Freeform 15" id="15"/>
              <p:cNvSpPr/>
              <p:nvPr/>
            </p:nvSpPr>
            <p:spPr>
              <a:xfrm flipH="false" flipV="false" rot="0">
                <a:off x="0" y="0"/>
                <a:ext cx="366080" cy="115671"/>
              </a:xfrm>
              <a:custGeom>
                <a:avLst/>
                <a:gdLst/>
                <a:ahLst/>
                <a:cxnLst/>
                <a:rect r="r" b="b" t="t" l="l"/>
                <a:pathLst>
                  <a:path h="115671" w="366080">
                    <a:moveTo>
                      <a:pt x="0" y="0"/>
                    </a:moveTo>
                    <a:lnTo>
                      <a:pt x="366080" y="0"/>
                    </a:lnTo>
                    <a:lnTo>
                      <a:pt x="366080" y="115671"/>
                    </a:lnTo>
                    <a:lnTo>
                      <a:pt x="0" y="115671"/>
                    </a:lnTo>
                    <a:close/>
                  </a:path>
                </a:pathLst>
              </a:custGeom>
              <a:solidFill>
                <a:srgbClr val="ACCDDF"/>
              </a:solidFill>
            </p:spPr>
          </p:sp>
          <p:sp>
            <p:nvSpPr>
              <p:cNvPr name="TextBox 16" id="16"/>
              <p:cNvSpPr txBox="true"/>
              <p:nvPr/>
            </p:nvSpPr>
            <p:spPr>
              <a:xfrm>
                <a:off x="0" y="-28575"/>
                <a:ext cx="366080" cy="144246"/>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Quiz Interface</a:t>
                </a:r>
              </a:p>
            </p:txBody>
          </p:sp>
        </p:grpSp>
        <p:grpSp>
          <p:nvGrpSpPr>
            <p:cNvPr name="Group 17" id="17"/>
            <p:cNvGrpSpPr/>
            <p:nvPr/>
          </p:nvGrpSpPr>
          <p:grpSpPr>
            <a:xfrm rot="0">
              <a:off x="14042409" y="3477867"/>
              <a:ext cx="1853282" cy="647786"/>
              <a:chOff x="0" y="0"/>
              <a:chExt cx="366080" cy="127958"/>
            </a:xfrm>
          </p:grpSpPr>
          <p:sp>
            <p:nvSpPr>
              <p:cNvPr name="Freeform 18" id="18"/>
              <p:cNvSpPr/>
              <p:nvPr/>
            </p:nvSpPr>
            <p:spPr>
              <a:xfrm flipH="false" flipV="false" rot="0">
                <a:off x="0" y="0"/>
                <a:ext cx="366080" cy="127958"/>
              </a:xfrm>
              <a:custGeom>
                <a:avLst/>
                <a:gdLst/>
                <a:ahLst/>
                <a:cxnLst/>
                <a:rect r="r" b="b" t="t" l="l"/>
                <a:pathLst>
                  <a:path h="127958" w="366080">
                    <a:moveTo>
                      <a:pt x="0" y="0"/>
                    </a:moveTo>
                    <a:lnTo>
                      <a:pt x="366080" y="0"/>
                    </a:lnTo>
                    <a:lnTo>
                      <a:pt x="366080" y="127958"/>
                    </a:lnTo>
                    <a:lnTo>
                      <a:pt x="0" y="127958"/>
                    </a:lnTo>
                    <a:close/>
                  </a:path>
                </a:pathLst>
              </a:custGeom>
              <a:solidFill>
                <a:srgbClr val="ACCDDF"/>
              </a:solidFill>
            </p:spPr>
          </p:sp>
          <p:sp>
            <p:nvSpPr>
              <p:cNvPr name="TextBox 19" id="19"/>
              <p:cNvSpPr txBox="true"/>
              <p:nvPr/>
            </p:nvSpPr>
            <p:spPr>
              <a:xfrm>
                <a:off x="0" y="-28575"/>
                <a:ext cx="366080" cy="156533"/>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Texture and Sound Matching</a:t>
                </a:r>
              </a:p>
            </p:txBody>
          </p:sp>
        </p:grpSp>
        <p:sp>
          <p:nvSpPr>
            <p:cNvPr name="AutoShape 20" id="20"/>
            <p:cNvSpPr/>
            <p:nvPr/>
          </p:nvSpPr>
          <p:spPr>
            <a:xfrm>
              <a:off x="13479943" y="5815453"/>
              <a:ext cx="0" cy="1950663"/>
            </a:xfrm>
            <a:prstGeom prst="line">
              <a:avLst/>
            </a:prstGeom>
            <a:ln cap="flat" w="25400">
              <a:solidFill>
                <a:srgbClr val="1E3F48"/>
              </a:solidFill>
              <a:prstDash val="solid"/>
              <a:headEnd type="none" len="sm" w="sm"/>
              <a:tailEnd type="none" len="sm" w="sm"/>
            </a:ln>
          </p:spPr>
        </p:sp>
        <p:sp>
          <p:nvSpPr>
            <p:cNvPr name="AutoShape 21" id="21"/>
            <p:cNvSpPr/>
            <p:nvPr/>
          </p:nvSpPr>
          <p:spPr>
            <a:xfrm flipV="true">
              <a:off x="13493343" y="6082369"/>
              <a:ext cx="548773" cy="12700"/>
            </a:xfrm>
            <a:prstGeom prst="line">
              <a:avLst/>
            </a:prstGeom>
            <a:ln cap="flat" w="25400">
              <a:solidFill>
                <a:srgbClr val="1E3F48"/>
              </a:solidFill>
              <a:prstDash val="solid"/>
              <a:headEnd type="none" len="sm" w="sm"/>
              <a:tailEnd type="triangle" len="med" w="lg"/>
            </a:ln>
          </p:spPr>
        </p:sp>
        <p:sp>
          <p:nvSpPr>
            <p:cNvPr name="AutoShape 22" id="22"/>
            <p:cNvSpPr/>
            <p:nvPr/>
          </p:nvSpPr>
          <p:spPr>
            <a:xfrm flipV="true">
              <a:off x="13480237" y="7263888"/>
              <a:ext cx="548773" cy="12700"/>
            </a:xfrm>
            <a:prstGeom prst="line">
              <a:avLst/>
            </a:prstGeom>
            <a:ln cap="flat" w="25400">
              <a:solidFill>
                <a:srgbClr val="1E3F48"/>
              </a:solidFill>
              <a:prstDash val="solid"/>
              <a:headEnd type="none" len="sm" w="sm"/>
              <a:tailEnd type="triangle" len="med" w="lg"/>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932589" y="2049743"/>
            <a:ext cx="3152142" cy="31521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6906" r="0" b="-29959"/>
              </a:stretch>
            </a:blipFill>
          </p:spPr>
        </p:sp>
      </p:grpSp>
      <p:grpSp>
        <p:nvGrpSpPr>
          <p:cNvPr name="Group 7" id="7"/>
          <p:cNvGrpSpPr/>
          <p:nvPr/>
        </p:nvGrpSpPr>
        <p:grpSpPr>
          <a:xfrm rot="0">
            <a:off x="13862142" y="1999412"/>
            <a:ext cx="3152142" cy="31521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sp>
        <p:nvSpPr>
          <p:cNvPr name="AutoShape 9" id="9"/>
          <p:cNvSpPr/>
          <p:nvPr/>
        </p:nvSpPr>
        <p:spPr>
          <a:xfrm>
            <a:off x="517787" y="1354418"/>
            <a:ext cx="6492240" cy="0"/>
          </a:xfrm>
          <a:prstGeom prst="line">
            <a:avLst/>
          </a:prstGeom>
          <a:ln cap="flat" w="76200">
            <a:solidFill>
              <a:srgbClr val="0F4662"/>
            </a:solidFill>
            <a:prstDash val="solid"/>
            <a:headEnd type="none" len="sm" w="sm"/>
            <a:tailEnd type="none" len="sm" w="sm"/>
          </a:ln>
        </p:spPr>
      </p:sp>
      <p:sp>
        <p:nvSpPr>
          <p:cNvPr name="Freeform 10" id="10"/>
          <p:cNvSpPr/>
          <p:nvPr/>
        </p:nvSpPr>
        <p:spPr>
          <a:xfrm flipH="false" flipV="false" rot="0">
            <a:off x="7182338" y="1291894"/>
            <a:ext cx="1516465" cy="225574"/>
          </a:xfrm>
          <a:custGeom>
            <a:avLst/>
            <a:gdLst/>
            <a:ahLst/>
            <a:cxnLst/>
            <a:rect r="r" b="b" t="t" l="l"/>
            <a:pathLst>
              <a:path h="225574" w="1516465">
                <a:moveTo>
                  <a:pt x="0" y="0"/>
                </a:moveTo>
                <a:lnTo>
                  <a:pt x="1516465" y="0"/>
                </a:lnTo>
                <a:lnTo>
                  <a:pt x="1516465" y="225574"/>
                </a:lnTo>
                <a:lnTo>
                  <a:pt x="0" y="2255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5370264" y="2144128"/>
            <a:ext cx="3152142" cy="31521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29729"/>
              </a:stretch>
            </a:blipFill>
          </p:spPr>
        </p:sp>
      </p:grpSp>
      <p:sp>
        <p:nvSpPr>
          <p:cNvPr name="TextBox 13" id="13"/>
          <p:cNvSpPr txBox="true"/>
          <p:nvPr/>
        </p:nvSpPr>
        <p:spPr>
          <a:xfrm rot="0">
            <a:off x="2965633" y="7865540"/>
            <a:ext cx="6178367" cy="1373710"/>
          </a:xfrm>
          <a:prstGeom prst="rect">
            <a:avLst/>
          </a:prstGeom>
        </p:spPr>
        <p:txBody>
          <a:bodyPr anchor="t" rtlCol="false" tIns="0" lIns="0" bIns="0" rIns="0">
            <a:spAutoFit/>
          </a:bodyPr>
          <a:lstStyle/>
          <a:p>
            <a:pPr algn="ctr">
              <a:lnSpc>
                <a:spcPts val="3646"/>
              </a:lnSpc>
            </a:pPr>
            <a:r>
              <a:rPr lang="en-US" sz="2604" b="true">
                <a:solidFill>
                  <a:srgbClr val="0F4662"/>
                </a:solidFill>
                <a:latin typeface="Open Sans Bold"/>
                <a:ea typeface="Open Sans Bold"/>
                <a:cs typeface="Open Sans Bold"/>
                <a:sym typeface="Open Sans Bold"/>
              </a:rPr>
              <a:t>Supervisor </a:t>
            </a:r>
          </a:p>
          <a:p>
            <a:pPr algn="ctr">
              <a:lnSpc>
                <a:spcPts val="3646"/>
              </a:lnSpc>
            </a:pPr>
            <a:r>
              <a:rPr lang="en-US" sz="2604" b="true">
                <a:solidFill>
                  <a:srgbClr val="0F4662"/>
                </a:solidFill>
                <a:latin typeface="Open Sans Bold"/>
                <a:ea typeface="Open Sans Bold"/>
                <a:cs typeface="Open Sans Bold"/>
                <a:sym typeface="Open Sans Bold"/>
              </a:rPr>
              <a:t> Ms. Uthpala Samarakoon</a:t>
            </a:r>
          </a:p>
          <a:p>
            <a:pPr algn="ctr" marL="0" indent="0" lvl="0">
              <a:lnSpc>
                <a:spcPts val="3646"/>
              </a:lnSpc>
              <a:spcBef>
                <a:spcPct val="0"/>
              </a:spcBef>
            </a:pPr>
            <a:r>
              <a:rPr lang="en-US" sz="2604">
                <a:solidFill>
                  <a:srgbClr val="0F4662"/>
                </a:solidFill>
                <a:latin typeface="Open Sans"/>
                <a:ea typeface="Open Sans"/>
                <a:cs typeface="Open Sans"/>
                <a:sym typeface="Open Sans"/>
              </a:rPr>
              <a:t>Senior Lecturer</a:t>
            </a:r>
          </a:p>
        </p:txBody>
      </p:sp>
      <p:sp>
        <p:nvSpPr>
          <p:cNvPr name="TextBox 14" id="14"/>
          <p:cNvSpPr txBox="true"/>
          <p:nvPr/>
        </p:nvSpPr>
        <p:spPr>
          <a:xfrm rot="0">
            <a:off x="7879445" y="7865540"/>
            <a:ext cx="6775246" cy="1819504"/>
          </a:xfrm>
          <a:prstGeom prst="rect">
            <a:avLst/>
          </a:prstGeom>
        </p:spPr>
        <p:txBody>
          <a:bodyPr anchor="t" rtlCol="false" tIns="0" lIns="0" bIns="0" rIns="0">
            <a:spAutoFit/>
          </a:bodyPr>
          <a:lstStyle/>
          <a:p>
            <a:pPr algn="ctr">
              <a:lnSpc>
                <a:spcPts val="3640"/>
              </a:lnSpc>
            </a:pPr>
            <a:r>
              <a:rPr lang="en-US" sz="2600" b="true">
                <a:solidFill>
                  <a:srgbClr val="0F4662"/>
                </a:solidFill>
                <a:latin typeface="Open Sans Bold"/>
                <a:ea typeface="Open Sans Bold"/>
                <a:cs typeface="Open Sans Bold"/>
                <a:sym typeface="Open Sans Bold"/>
              </a:rPr>
              <a:t>Co-Supervisor </a:t>
            </a:r>
          </a:p>
          <a:p>
            <a:pPr algn="ctr">
              <a:lnSpc>
                <a:spcPts val="3640"/>
              </a:lnSpc>
            </a:pPr>
            <a:r>
              <a:rPr lang="en-US" sz="2600" b="true">
                <a:solidFill>
                  <a:srgbClr val="0F4662"/>
                </a:solidFill>
                <a:latin typeface="Open Sans Bold"/>
                <a:ea typeface="Open Sans Bold"/>
                <a:cs typeface="Open Sans Bold"/>
                <a:sym typeface="Open Sans Bold"/>
              </a:rPr>
              <a:t>Poorna Panduwawala</a:t>
            </a:r>
          </a:p>
          <a:p>
            <a:pPr algn="ctr">
              <a:lnSpc>
                <a:spcPts val="3640"/>
              </a:lnSpc>
            </a:pPr>
            <a:r>
              <a:rPr lang="en-US" sz="2600" b="true">
                <a:solidFill>
                  <a:srgbClr val="0F4662"/>
                </a:solidFill>
                <a:latin typeface="Open Sans Bold"/>
                <a:ea typeface="Open Sans Bold"/>
                <a:cs typeface="Open Sans Bold"/>
                <a:sym typeface="Open Sans Bold"/>
              </a:rPr>
              <a:t> </a:t>
            </a:r>
            <a:r>
              <a:rPr lang="en-US" sz="2600">
                <a:solidFill>
                  <a:srgbClr val="0F4662"/>
                </a:solidFill>
                <a:latin typeface="Open Sans"/>
                <a:ea typeface="Open Sans"/>
                <a:cs typeface="Open Sans"/>
                <a:sym typeface="Open Sans"/>
              </a:rPr>
              <a:t>Assistant Lecturer</a:t>
            </a:r>
          </a:p>
          <a:p>
            <a:pPr algn="ctr" marL="0" indent="0" lvl="0">
              <a:lnSpc>
                <a:spcPts val="3640"/>
              </a:lnSpc>
              <a:spcBef>
                <a:spcPct val="0"/>
              </a:spcBef>
            </a:pPr>
          </a:p>
        </p:txBody>
      </p:sp>
      <p:sp>
        <p:nvSpPr>
          <p:cNvPr name="AutoShape 15" id="15"/>
          <p:cNvSpPr/>
          <p:nvPr/>
        </p:nvSpPr>
        <p:spPr>
          <a:xfrm>
            <a:off x="1703737" y="7595789"/>
            <a:ext cx="14929677" cy="0"/>
          </a:xfrm>
          <a:prstGeom prst="line">
            <a:avLst/>
          </a:prstGeom>
          <a:ln cap="flat" w="19050">
            <a:solidFill>
              <a:srgbClr val="0F4662"/>
            </a:solidFill>
            <a:prstDash val="solid"/>
            <a:headEnd type="none" len="sm" w="sm"/>
            <a:tailEnd type="none" len="sm" w="sm"/>
          </a:ln>
        </p:spPr>
      </p:sp>
      <p:sp>
        <p:nvSpPr>
          <p:cNvPr name="AutoShape 16" id="16"/>
          <p:cNvSpPr/>
          <p:nvPr/>
        </p:nvSpPr>
        <p:spPr>
          <a:xfrm>
            <a:off x="2348705" y="9685043"/>
            <a:ext cx="13704890" cy="9525"/>
          </a:xfrm>
          <a:prstGeom prst="line">
            <a:avLst/>
          </a:prstGeom>
          <a:ln cap="flat" w="19050">
            <a:solidFill>
              <a:srgbClr val="0F4662"/>
            </a:solidFill>
            <a:prstDash val="solid"/>
            <a:headEnd type="none" len="sm" w="sm"/>
            <a:tailEnd type="none" len="sm" w="sm"/>
          </a:ln>
        </p:spPr>
      </p:sp>
      <p:grpSp>
        <p:nvGrpSpPr>
          <p:cNvPr name="Group 17" id="17"/>
          <p:cNvGrpSpPr/>
          <p:nvPr/>
        </p:nvGrpSpPr>
        <p:grpSpPr>
          <a:xfrm rot="0">
            <a:off x="9722556" y="1986183"/>
            <a:ext cx="3152142" cy="315214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16580" r="0" b="-53669"/>
              </a:stretch>
            </a:blipFill>
          </p:spPr>
        </p:sp>
      </p:grpSp>
      <p:sp>
        <p:nvSpPr>
          <p:cNvPr name="TextBox 19" id="19"/>
          <p:cNvSpPr txBox="true"/>
          <p:nvPr/>
        </p:nvSpPr>
        <p:spPr>
          <a:xfrm rot="0">
            <a:off x="476474" y="182353"/>
            <a:ext cx="9914964"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name="TextBox 20" id="20"/>
          <p:cNvSpPr txBox="true"/>
          <p:nvPr/>
        </p:nvSpPr>
        <p:spPr>
          <a:xfrm rot="0">
            <a:off x="172311" y="5429620"/>
            <a:ext cx="5017320" cy="570378"/>
          </a:xfrm>
          <a:prstGeom prst="rect">
            <a:avLst/>
          </a:prstGeom>
        </p:spPr>
        <p:txBody>
          <a:bodyPr anchor="t" rtlCol="false" tIns="0" lIns="0" bIns="0" rIns="0">
            <a:spAutoFit/>
          </a:bodyPr>
          <a:lstStyle/>
          <a:p>
            <a:pPr algn="ctr" marL="0" indent="0" lvl="0">
              <a:lnSpc>
                <a:spcPts val="4786"/>
              </a:lnSpc>
              <a:spcBef>
                <a:spcPct val="0"/>
              </a:spcBef>
            </a:pPr>
            <a:r>
              <a:rPr lang="en-US" b="true" sz="3419">
                <a:solidFill>
                  <a:srgbClr val="0F4662"/>
                </a:solidFill>
                <a:latin typeface="Open Sans Bold"/>
                <a:ea typeface="Open Sans Bold"/>
                <a:cs typeface="Open Sans Bold"/>
                <a:sym typeface="Open Sans Bold"/>
              </a:rPr>
              <a:t>Mendis A.R.P. </a:t>
            </a:r>
          </a:p>
        </p:txBody>
      </p:sp>
      <p:sp>
        <p:nvSpPr>
          <p:cNvPr name="TextBox 21" id="21"/>
          <p:cNvSpPr txBox="true"/>
          <p:nvPr/>
        </p:nvSpPr>
        <p:spPr>
          <a:xfrm rot="0">
            <a:off x="0" y="6135885"/>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Open Sans"/>
                <a:ea typeface="Open Sans"/>
                <a:cs typeface="Open Sans"/>
                <a:sym typeface="Open Sans"/>
              </a:rPr>
              <a:t>IT21228094</a:t>
            </a:r>
          </a:p>
        </p:txBody>
      </p:sp>
      <p:sp>
        <p:nvSpPr>
          <p:cNvPr name="TextBox 22" id="22"/>
          <p:cNvSpPr txBox="true"/>
          <p:nvPr/>
        </p:nvSpPr>
        <p:spPr>
          <a:xfrm rot="0">
            <a:off x="4673678" y="5429620"/>
            <a:ext cx="5017320" cy="570378"/>
          </a:xfrm>
          <a:prstGeom prst="rect">
            <a:avLst/>
          </a:prstGeom>
        </p:spPr>
        <p:txBody>
          <a:bodyPr anchor="t" rtlCol="false" tIns="0" lIns="0" bIns="0" rIns="0">
            <a:spAutoFit/>
          </a:bodyPr>
          <a:lstStyle/>
          <a:p>
            <a:pPr algn="ctr" marL="0" indent="0" lvl="0">
              <a:lnSpc>
                <a:spcPts val="4786"/>
              </a:lnSpc>
              <a:spcBef>
                <a:spcPct val="0"/>
              </a:spcBef>
            </a:pPr>
            <a:r>
              <a:rPr lang="en-US" b="true" sz="3419">
                <a:solidFill>
                  <a:srgbClr val="0F4662"/>
                </a:solidFill>
                <a:latin typeface="Open Sans Bold"/>
                <a:ea typeface="Open Sans Bold"/>
                <a:cs typeface="Open Sans Bold"/>
                <a:sym typeface="Open Sans Bold"/>
              </a:rPr>
              <a:t>Sandaruwan W.M.I.M</a:t>
            </a:r>
          </a:p>
        </p:txBody>
      </p:sp>
      <p:sp>
        <p:nvSpPr>
          <p:cNvPr name="TextBox 23" id="23"/>
          <p:cNvSpPr txBox="true"/>
          <p:nvPr/>
        </p:nvSpPr>
        <p:spPr>
          <a:xfrm rot="0">
            <a:off x="4823266" y="6149947"/>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Open Sans"/>
                <a:ea typeface="Open Sans"/>
                <a:cs typeface="Open Sans"/>
                <a:sym typeface="Open Sans"/>
              </a:rPr>
              <a:t>IT21231100</a:t>
            </a:r>
          </a:p>
        </p:txBody>
      </p:sp>
      <p:sp>
        <p:nvSpPr>
          <p:cNvPr name="TextBox 24" id="24"/>
          <p:cNvSpPr txBox="true"/>
          <p:nvPr/>
        </p:nvSpPr>
        <p:spPr>
          <a:xfrm rot="0">
            <a:off x="13055672" y="5331887"/>
            <a:ext cx="5017320" cy="570378"/>
          </a:xfrm>
          <a:prstGeom prst="rect">
            <a:avLst/>
          </a:prstGeom>
        </p:spPr>
        <p:txBody>
          <a:bodyPr anchor="t" rtlCol="false" tIns="0" lIns="0" bIns="0" rIns="0">
            <a:spAutoFit/>
          </a:bodyPr>
          <a:lstStyle/>
          <a:p>
            <a:pPr algn="ctr" marL="0" indent="0" lvl="0">
              <a:lnSpc>
                <a:spcPts val="4786"/>
              </a:lnSpc>
              <a:spcBef>
                <a:spcPct val="0"/>
              </a:spcBef>
            </a:pPr>
            <a:r>
              <a:rPr lang="en-US" b="true" sz="3419">
                <a:solidFill>
                  <a:srgbClr val="0F4662"/>
                </a:solidFill>
                <a:latin typeface="Open Sans Bold"/>
                <a:ea typeface="Open Sans Bold"/>
                <a:cs typeface="Open Sans Bold"/>
                <a:sym typeface="Open Sans Bold"/>
              </a:rPr>
              <a:t>Madhusanka J.A. A</a:t>
            </a:r>
          </a:p>
        </p:txBody>
      </p:sp>
      <p:sp>
        <p:nvSpPr>
          <p:cNvPr name="TextBox 25" id="25"/>
          <p:cNvSpPr txBox="true"/>
          <p:nvPr/>
        </p:nvSpPr>
        <p:spPr>
          <a:xfrm rot="0">
            <a:off x="13270680" y="6097785"/>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Open Sans"/>
                <a:ea typeface="Open Sans"/>
                <a:cs typeface="Open Sans"/>
                <a:sym typeface="Open Sans"/>
              </a:rPr>
              <a:t>IT21215292</a:t>
            </a:r>
          </a:p>
        </p:txBody>
      </p:sp>
      <p:sp>
        <p:nvSpPr>
          <p:cNvPr name="TextBox 26" id="26"/>
          <p:cNvSpPr txBox="true"/>
          <p:nvPr/>
        </p:nvSpPr>
        <p:spPr>
          <a:xfrm rot="0">
            <a:off x="8874831" y="5427779"/>
            <a:ext cx="5017320" cy="570378"/>
          </a:xfrm>
          <a:prstGeom prst="rect">
            <a:avLst/>
          </a:prstGeom>
        </p:spPr>
        <p:txBody>
          <a:bodyPr anchor="t" rtlCol="false" tIns="0" lIns="0" bIns="0" rIns="0">
            <a:spAutoFit/>
          </a:bodyPr>
          <a:lstStyle/>
          <a:p>
            <a:pPr algn="ctr" marL="0" indent="0" lvl="0">
              <a:lnSpc>
                <a:spcPts val="4786"/>
              </a:lnSpc>
              <a:spcBef>
                <a:spcPct val="0"/>
              </a:spcBef>
            </a:pPr>
            <a:r>
              <a:rPr lang="en-US" b="true" sz="3419">
                <a:solidFill>
                  <a:srgbClr val="0F4662"/>
                </a:solidFill>
                <a:latin typeface="Open Sans Bold"/>
                <a:ea typeface="Open Sans Bold"/>
                <a:cs typeface="Open Sans Bold"/>
                <a:sym typeface="Open Sans Bold"/>
              </a:rPr>
              <a:t>Bhagya P.S.</a:t>
            </a:r>
          </a:p>
        </p:txBody>
      </p:sp>
      <p:sp>
        <p:nvSpPr>
          <p:cNvPr name="TextBox 27" id="27"/>
          <p:cNvSpPr txBox="true"/>
          <p:nvPr/>
        </p:nvSpPr>
        <p:spPr>
          <a:xfrm rot="0">
            <a:off x="8874831" y="6197572"/>
            <a:ext cx="5017320" cy="570378"/>
          </a:xfrm>
          <a:prstGeom prst="rect">
            <a:avLst/>
          </a:prstGeom>
        </p:spPr>
        <p:txBody>
          <a:bodyPr anchor="t" rtlCol="false" tIns="0" lIns="0" bIns="0" rIns="0">
            <a:spAutoFit/>
          </a:bodyPr>
          <a:lstStyle/>
          <a:p>
            <a:pPr algn="ctr" marL="0" indent="0" lvl="0">
              <a:lnSpc>
                <a:spcPts val="4786"/>
              </a:lnSpc>
              <a:spcBef>
                <a:spcPct val="0"/>
              </a:spcBef>
            </a:pPr>
            <a:r>
              <a:rPr lang="en-US" sz="3419">
                <a:solidFill>
                  <a:srgbClr val="0F4662"/>
                </a:solidFill>
                <a:latin typeface="Open Sans"/>
                <a:ea typeface="Open Sans"/>
                <a:cs typeface="Open Sans"/>
                <a:sym typeface="Open Sans"/>
              </a:rPr>
              <a:t>IT21225024</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306869" y="6331121"/>
            <a:ext cx="4707224" cy="2778503"/>
            <a:chOff x="0" y="0"/>
            <a:chExt cx="1239763" cy="731787"/>
          </a:xfrm>
        </p:grpSpPr>
        <p:sp>
          <p:nvSpPr>
            <p:cNvPr name="Freeform 3" id="3"/>
            <p:cNvSpPr/>
            <p:nvPr/>
          </p:nvSpPr>
          <p:spPr>
            <a:xfrm flipH="false" flipV="false" rot="0">
              <a:off x="0" y="0"/>
              <a:ext cx="1239763" cy="731787"/>
            </a:xfrm>
            <a:custGeom>
              <a:avLst/>
              <a:gdLst/>
              <a:ahLst/>
              <a:cxnLst/>
              <a:rect r="r" b="b" t="t" l="l"/>
              <a:pathLst>
                <a:path h="731787" w="1239763">
                  <a:moveTo>
                    <a:pt x="0" y="0"/>
                  </a:moveTo>
                  <a:lnTo>
                    <a:pt x="1239763" y="0"/>
                  </a:lnTo>
                  <a:lnTo>
                    <a:pt x="1239763" y="731787"/>
                  </a:lnTo>
                  <a:lnTo>
                    <a:pt x="0" y="731787"/>
                  </a:lnTo>
                  <a:close/>
                </a:path>
              </a:pathLst>
            </a:custGeom>
            <a:solidFill>
              <a:srgbClr val="DAA972"/>
            </a:solidFill>
          </p:spPr>
        </p:sp>
        <p:sp>
          <p:nvSpPr>
            <p:cNvPr name="TextBox 4" id="4"/>
            <p:cNvSpPr txBox="true"/>
            <p:nvPr/>
          </p:nvSpPr>
          <p:spPr>
            <a:xfrm>
              <a:off x="0" y="-57150"/>
              <a:ext cx="1239763" cy="78893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674591" y="2364997"/>
            <a:ext cx="4863246" cy="2778503"/>
            <a:chOff x="0" y="0"/>
            <a:chExt cx="1280855" cy="731787"/>
          </a:xfrm>
        </p:grpSpPr>
        <p:sp>
          <p:nvSpPr>
            <p:cNvPr name="Freeform 6" id="6"/>
            <p:cNvSpPr/>
            <p:nvPr/>
          </p:nvSpPr>
          <p:spPr>
            <a:xfrm flipH="false" flipV="false" rot="0">
              <a:off x="0" y="0"/>
              <a:ext cx="1280855" cy="731787"/>
            </a:xfrm>
            <a:custGeom>
              <a:avLst/>
              <a:gdLst/>
              <a:ahLst/>
              <a:cxnLst/>
              <a:rect r="r" b="b" t="t" l="l"/>
              <a:pathLst>
                <a:path h="731787" w="1280855">
                  <a:moveTo>
                    <a:pt x="0" y="0"/>
                  </a:moveTo>
                  <a:lnTo>
                    <a:pt x="1280855" y="0"/>
                  </a:lnTo>
                  <a:lnTo>
                    <a:pt x="1280855" y="731787"/>
                  </a:lnTo>
                  <a:lnTo>
                    <a:pt x="0" y="731787"/>
                  </a:lnTo>
                  <a:close/>
                </a:path>
              </a:pathLst>
            </a:custGeom>
            <a:solidFill>
              <a:srgbClr val="A79E9C"/>
            </a:solidFill>
          </p:spPr>
        </p:sp>
        <p:sp>
          <p:nvSpPr>
            <p:cNvPr name="TextBox 7" id="7"/>
            <p:cNvSpPr txBox="true"/>
            <p:nvPr/>
          </p:nvSpPr>
          <p:spPr>
            <a:xfrm>
              <a:off x="0" y="-57150"/>
              <a:ext cx="1280855" cy="788937"/>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6645593" y="2364997"/>
            <a:ext cx="4565733" cy="2778503"/>
            <a:chOff x="0" y="0"/>
            <a:chExt cx="1202498" cy="731787"/>
          </a:xfrm>
        </p:grpSpPr>
        <p:sp>
          <p:nvSpPr>
            <p:cNvPr name="Freeform 9" id="9"/>
            <p:cNvSpPr/>
            <p:nvPr/>
          </p:nvSpPr>
          <p:spPr>
            <a:xfrm flipH="false" flipV="false" rot="0">
              <a:off x="0" y="0"/>
              <a:ext cx="1202498" cy="731787"/>
            </a:xfrm>
            <a:custGeom>
              <a:avLst/>
              <a:gdLst/>
              <a:ahLst/>
              <a:cxnLst/>
              <a:rect r="r" b="b" t="t" l="l"/>
              <a:pathLst>
                <a:path h="731787" w="1202498">
                  <a:moveTo>
                    <a:pt x="0" y="0"/>
                  </a:moveTo>
                  <a:lnTo>
                    <a:pt x="1202498" y="0"/>
                  </a:lnTo>
                  <a:lnTo>
                    <a:pt x="1202498" y="731787"/>
                  </a:lnTo>
                  <a:lnTo>
                    <a:pt x="0" y="731787"/>
                  </a:lnTo>
                  <a:close/>
                </a:path>
              </a:pathLst>
            </a:custGeom>
            <a:solidFill>
              <a:srgbClr val="E48D7A"/>
            </a:solidFill>
          </p:spPr>
        </p:sp>
        <p:sp>
          <p:nvSpPr>
            <p:cNvPr name="TextBox 10" id="10"/>
            <p:cNvSpPr txBox="true"/>
            <p:nvPr/>
          </p:nvSpPr>
          <p:spPr>
            <a:xfrm>
              <a:off x="0" y="-57150"/>
              <a:ext cx="1202498" cy="788937"/>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674591" y="6331121"/>
            <a:ext cx="4629150" cy="2688370"/>
            <a:chOff x="0" y="0"/>
            <a:chExt cx="1219200" cy="708048"/>
          </a:xfrm>
        </p:grpSpPr>
        <p:sp>
          <p:nvSpPr>
            <p:cNvPr name="Freeform 12" id="12"/>
            <p:cNvSpPr/>
            <p:nvPr/>
          </p:nvSpPr>
          <p:spPr>
            <a:xfrm flipH="false" flipV="false" rot="0">
              <a:off x="0" y="0"/>
              <a:ext cx="1219200" cy="708048"/>
            </a:xfrm>
            <a:custGeom>
              <a:avLst/>
              <a:gdLst/>
              <a:ahLst/>
              <a:cxnLst/>
              <a:rect r="r" b="b" t="t" l="l"/>
              <a:pathLst>
                <a:path h="708048" w="1219200">
                  <a:moveTo>
                    <a:pt x="0" y="0"/>
                  </a:moveTo>
                  <a:lnTo>
                    <a:pt x="1219200" y="0"/>
                  </a:lnTo>
                  <a:lnTo>
                    <a:pt x="1219200" y="708048"/>
                  </a:lnTo>
                  <a:lnTo>
                    <a:pt x="0" y="708048"/>
                  </a:lnTo>
                  <a:close/>
                </a:path>
              </a:pathLst>
            </a:custGeom>
            <a:solidFill>
              <a:srgbClr val="F2F1F1"/>
            </a:solidFill>
          </p:spPr>
        </p:sp>
        <p:sp>
          <p:nvSpPr>
            <p:cNvPr name="TextBox 13" id="13"/>
            <p:cNvSpPr txBox="true"/>
            <p:nvPr/>
          </p:nvSpPr>
          <p:spPr>
            <a:xfrm>
              <a:off x="0" y="-57150"/>
              <a:ext cx="1219200" cy="765198"/>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2317655" y="2364997"/>
            <a:ext cx="4503013" cy="2778503"/>
            <a:chOff x="0" y="0"/>
            <a:chExt cx="1185979" cy="731787"/>
          </a:xfrm>
        </p:grpSpPr>
        <p:sp>
          <p:nvSpPr>
            <p:cNvPr name="Freeform 15" id="15"/>
            <p:cNvSpPr/>
            <p:nvPr/>
          </p:nvSpPr>
          <p:spPr>
            <a:xfrm flipH="false" flipV="false" rot="0">
              <a:off x="0" y="0"/>
              <a:ext cx="1185979" cy="731787"/>
            </a:xfrm>
            <a:custGeom>
              <a:avLst/>
              <a:gdLst/>
              <a:ahLst/>
              <a:cxnLst/>
              <a:rect r="r" b="b" t="t" l="l"/>
              <a:pathLst>
                <a:path h="731787" w="1185979">
                  <a:moveTo>
                    <a:pt x="0" y="0"/>
                  </a:moveTo>
                  <a:lnTo>
                    <a:pt x="1185979" y="0"/>
                  </a:lnTo>
                  <a:lnTo>
                    <a:pt x="1185979" y="731787"/>
                  </a:lnTo>
                  <a:lnTo>
                    <a:pt x="0" y="731787"/>
                  </a:lnTo>
                  <a:close/>
                </a:path>
              </a:pathLst>
            </a:custGeom>
            <a:solidFill>
              <a:srgbClr val="A9BECB"/>
            </a:solidFill>
          </p:spPr>
        </p:sp>
        <p:sp>
          <p:nvSpPr>
            <p:cNvPr name="TextBox 16" id="16"/>
            <p:cNvSpPr txBox="true"/>
            <p:nvPr/>
          </p:nvSpPr>
          <p:spPr>
            <a:xfrm>
              <a:off x="0" y="-57150"/>
              <a:ext cx="1185979" cy="788937"/>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0">
            <a:off x="11926360" y="6268975"/>
            <a:ext cx="5332940" cy="3234441"/>
            <a:chOff x="0" y="0"/>
            <a:chExt cx="1404560" cy="851869"/>
          </a:xfrm>
        </p:grpSpPr>
        <p:sp>
          <p:nvSpPr>
            <p:cNvPr name="Freeform 18" id="18"/>
            <p:cNvSpPr/>
            <p:nvPr/>
          </p:nvSpPr>
          <p:spPr>
            <a:xfrm flipH="false" flipV="false" rot="0">
              <a:off x="0" y="0"/>
              <a:ext cx="1404560" cy="851869"/>
            </a:xfrm>
            <a:custGeom>
              <a:avLst/>
              <a:gdLst/>
              <a:ahLst/>
              <a:cxnLst/>
              <a:rect r="r" b="b" t="t" l="l"/>
              <a:pathLst>
                <a:path h="851869" w="1404560">
                  <a:moveTo>
                    <a:pt x="0" y="0"/>
                  </a:moveTo>
                  <a:lnTo>
                    <a:pt x="1404560" y="0"/>
                  </a:lnTo>
                  <a:lnTo>
                    <a:pt x="1404560" y="851869"/>
                  </a:lnTo>
                  <a:lnTo>
                    <a:pt x="0" y="851869"/>
                  </a:lnTo>
                  <a:close/>
                </a:path>
              </a:pathLst>
            </a:custGeom>
            <a:solidFill>
              <a:srgbClr val="5FA9E0"/>
            </a:solidFill>
          </p:spPr>
        </p:sp>
        <p:sp>
          <p:nvSpPr>
            <p:cNvPr name="TextBox 19" id="19"/>
            <p:cNvSpPr txBox="true"/>
            <p:nvPr/>
          </p:nvSpPr>
          <p:spPr>
            <a:xfrm>
              <a:off x="0" y="-57150"/>
              <a:ext cx="1404560" cy="909019"/>
            </a:xfrm>
            <a:prstGeom prst="rect">
              <a:avLst/>
            </a:prstGeom>
          </p:spPr>
          <p:txBody>
            <a:bodyPr anchor="ctr" rtlCol="false" tIns="50800" lIns="50800" bIns="50800" rIns="50800"/>
            <a:lstStyle/>
            <a:p>
              <a:pPr algn="ctr">
                <a:lnSpc>
                  <a:spcPts val="3499"/>
                </a:lnSpc>
              </a:pPr>
            </a:p>
          </p:txBody>
        </p:sp>
      </p:grpSp>
      <p:sp>
        <p:nvSpPr>
          <p:cNvPr name="TextBox 20" id="20"/>
          <p:cNvSpPr txBox="true"/>
          <p:nvPr/>
        </p:nvSpPr>
        <p:spPr>
          <a:xfrm rot="0">
            <a:off x="1028700" y="426401"/>
            <a:ext cx="3626048" cy="1071247"/>
          </a:xfrm>
          <a:prstGeom prst="rect">
            <a:avLst/>
          </a:prstGeom>
        </p:spPr>
        <p:txBody>
          <a:bodyPr anchor="t" rtlCol="false" tIns="0" lIns="0" bIns="0" rIns="0">
            <a:spAutoFit/>
          </a:bodyPr>
          <a:lstStyle/>
          <a:p>
            <a:pPr algn="ctr">
              <a:lnSpc>
                <a:spcPts val="8679"/>
              </a:lnSpc>
              <a:spcBef>
                <a:spcPct val="0"/>
              </a:spcBef>
            </a:pPr>
            <a:r>
              <a:rPr lang="en-US" sz="6199" spc="-508">
                <a:solidFill>
                  <a:srgbClr val="000000"/>
                </a:solidFill>
                <a:latin typeface="Public Sans"/>
                <a:ea typeface="Public Sans"/>
                <a:cs typeface="Public Sans"/>
                <a:sym typeface="Public Sans"/>
              </a:rPr>
              <a:t>Technology</a:t>
            </a:r>
          </a:p>
        </p:txBody>
      </p:sp>
      <p:sp>
        <p:nvSpPr>
          <p:cNvPr name="TextBox 21" id="21"/>
          <p:cNvSpPr txBox="true"/>
          <p:nvPr/>
        </p:nvSpPr>
        <p:spPr>
          <a:xfrm rot="0">
            <a:off x="982138" y="2619831"/>
            <a:ext cx="4248150" cy="2168240"/>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Programming Language</a:t>
            </a:r>
          </a:p>
          <a:p>
            <a:pPr algn="ctr">
              <a:lnSpc>
                <a:spcPts val="4200"/>
              </a:lnSpc>
            </a:pPr>
            <a:r>
              <a:rPr lang="en-US" sz="3000" spc="-246">
                <a:solidFill>
                  <a:srgbClr val="000000"/>
                </a:solidFill>
                <a:latin typeface="Public Sans"/>
                <a:ea typeface="Public Sans"/>
                <a:cs typeface="Public Sans"/>
                <a:sym typeface="Public Sans"/>
              </a:rPr>
              <a:t>React Native</a:t>
            </a:r>
          </a:p>
          <a:p>
            <a:pPr algn="ctr">
              <a:lnSpc>
                <a:spcPts val="4200"/>
              </a:lnSpc>
            </a:pPr>
            <a:r>
              <a:rPr lang="en-US" sz="3000" spc="-246">
                <a:solidFill>
                  <a:srgbClr val="000000"/>
                </a:solidFill>
                <a:latin typeface="Public Sans"/>
                <a:ea typeface="Public Sans"/>
                <a:cs typeface="Public Sans"/>
                <a:sym typeface="Public Sans"/>
              </a:rPr>
              <a:t>Spring Boot</a:t>
            </a:r>
          </a:p>
          <a:p>
            <a:pPr algn="ctr">
              <a:lnSpc>
                <a:spcPts val="4200"/>
              </a:lnSpc>
              <a:spcBef>
                <a:spcPct val="0"/>
              </a:spcBef>
            </a:pPr>
            <a:r>
              <a:rPr lang="en-US" sz="3000" spc="-246">
                <a:solidFill>
                  <a:srgbClr val="000000"/>
                </a:solidFill>
                <a:latin typeface="Public Sans"/>
                <a:ea typeface="Public Sans"/>
                <a:cs typeface="Public Sans"/>
                <a:sym typeface="Public Sans"/>
              </a:rPr>
              <a:t>Python</a:t>
            </a:r>
          </a:p>
        </p:txBody>
      </p:sp>
      <p:sp>
        <p:nvSpPr>
          <p:cNvPr name="TextBox 22" id="22"/>
          <p:cNvSpPr txBox="true"/>
          <p:nvPr/>
        </p:nvSpPr>
        <p:spPr>
          <a:xfrm rot="0">
            <a:off x="5823736" y="7082077"/>
            <a:ext cx="5673490" cy="1110432"/>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Generative AI framework </a:t>
            </a:r>
          </a:p>
          <a:p>
            <a:pPr algn="ctr">
              <a:lnSpc>
                <a:spcPts val="4280"/>
              </a:lnSpc>
              <a:spcBef>
                <a:spcPct val="0"/>
              </a:spcBef>
            </a:pPr>
            <a:r>
              <a:rPr lang="en-US" sz="3057" spc="-250">
                <a:solidFill>
                  <a:srgbClr val="000000"/>
                </a:solidFill>
                <a:latin typeface="Public Sans"/>
                <a:ea typeface="Public Sans"/>
                <a:cs typeface="Public Sans"/>
                <a:sym typeface="Public Sans"/>
              </a:rPr>
              <a:t>Lama In</a:t>
            </a:r>
          </a:p>
        </p:txBody>
      </p:sp>
      <p:sp>
        <p:nvSpPr>
          <p:cNvPr name="TextBox 23" id="23"/>
          <p:cNvSpPr txBox="true"/>
          <p:nvPr/>
        </p:nvSpPr>
        <p:spPr>
          <a:xfrm rot="0">
            <a:off x="1171603" y="7082077"/>
            <a:ext cx="3635124" cy="1110257"/>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Code Hosting</a:t>
            </a:r>
          </a:p>
          <a:p>
            <a:pPr algn="ctr">
              <a:lnSpc>
                <a:spcPts val="4280"/>
              </a:lnSpc>
              <a:spcBef>
                <a:spcPct val="0"/>
              </a:spcBef>
            </a:pPr>
            <a:r>
              <a:rPr lang="en-US" sz="3057" spc="-250">
                <a:solidFill>
                  <a:srgbClr val="000000"/>
                </a:solidFill>
                <a:latin typeface="Public Sans"/>
                <a:ea typeface="Public Sans"/>
                <a:cs typeface="Public Sans"/>
                <a:sym typeface="Public Sans"/>
              </a:rPr>
              <a:t>Git Hub</a:t>
            </a:r>
          </a:p>
        </p:txBody>
      </p:sp>
      <p:sp>
        <p:nvSpPr>
          <p:cNvPr name="TextBox 24" id="24"/>
          <p:cNvSpPr txBox="true"/>
          <p:nvPr/>
        </p:nvSpPr>
        <p:spPr>
          <a:xfrm rot="0">
            <a:off x="6091715" y="2850764"/>
            <a:ext cx="5673490" cy="2203046"/>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Code Editor</a:t>
            </a:r>
          </a:p>
          <a:p>
            <a:pPr algn="ctr">
              <a:lnSpc>
                <a:spcPts val="4200"/>
              </a:lnSpc>
            </a:pPr>
            <a:r>
              <a:rPr lang="en-US" sz="3000" spc="-246">
                <a:solidFill>
                  <a:srgbClr val="000000"/>
                </a:solidFill>
                <a:latin typeface="Public Sans"/>
                <a:ea typeface="Public Sans"/>
                <a:cs typeface="Public Sans"/>
                <a:sym typeface="Public Sans"/>
              </a:rPr>
              <a:t>VS Code</a:t>
            </a:r>
          </a:p>
          <a:p>
            <a:pPr algn="ctr">
              <a:lnSpc>
                <a:spcPts val="4200"/>
              </a:lnSpc>
            </a:pPr>
            <a:r>
              <a:rPr lang="en-US" sz="3000" spc="-246">
                <a:solidFill>
                  <a:srgbClr val="000000"/>
                </a:solidFill>
                <a:latin typeface="Public Sans"/>
                <a:ea typeface="Public Sans"/>
                <a:cs typeface="Public Sans"/>
                <a:sym typeface="Public Sans"/>
              </a:rPr>
              <a:t>Android  Studio</a:t>
            </a:r>
          </a:p>
          <a:p>
            <a:pPr algn="ctr">
              <a:lnSpc>
                <a:spcPts val="4560"/>
              </a:lnSpc>
              <a:spcBef>
                <a:spcPct val="0"/>
              </a:spcBef>
            </a:pPr>
          </a:p>
        </p:txBody>
      </p:sp>
      <p:sp>
        <p:nvSpPr>
          <p:cNvPr name="TextBox 25" id="25"/>
          <p:cNvSpPr txBox="true"/>
          <p:nvPr/>
        </p:nvSpPr>
        <p:spPr>
          <a:xfrm rot="0">
            <a:off x="12515447" y="3153189"/>
            <a:ext cx="4107429" cy="1635034"/>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Database</a:t>
            </a:r>
          </a:p>
          <a:p>
            <a:pPr algn="ctr">
              <a:lnSpc>
                <a:spcPts val="4200"/>
              </a:lnSpc>
            </a:pPr>
            <a:r>
              <a:rPr lang="en-US" sz="3000" spc="-246">
                <a:solidFill>
                  <a:srgbClr val="000000"/>
                </a:solidFill>
                <a:latin typeface="Public Sans"/>
                <a:ea typeface="Public Sans"/>
                <a:cs typeface="Public Sans"/>
                <a:sym typeface="Public Sans"/>
              </a:rPr>
              <a:t>Firebase</a:t>
            </a:r>
          </a:p>
          <a:p>
            <a:pPr algn="ctr">
              <a:lnSpc>
                <a:spcPts val="4200"/>
              </a:lnSpc>
              <a:spcBef>
                <a:spcPct val="0"/>
              </a:spcBef>
            </a:pPr>
            <a:r>
              <a:rPr lang="en-US" sz="3000" spc="-246">
                <a:solidFill>
                  <a:srgbClr val="000000"/>
                </a:solidFill>
                <a:latin typeface="Public Sans"/>
                <a:ea typeface="Public Sans"/>
                <a:cs typeface="Public Sans"/>
                <a:sym typeface="Public Sans"/>
              </a:rPr>
              <a:t>Pinecone</a:t>
            </a:r>
          </a:p>
        </p:txBody>
      </p:sp>
      <p:sp>
        <p:nvSpPr>
          <p:cNvPr name="TextBox 26" id="26"/>
          <p:cNvSpPr txBox="true"/>
          <p:nvPr/>
        </p:nvSpPr>
        <p:spPr>
          <a:xfrm rot="0">
            <a:off x="11371477" y="6396083"/>
            <a:ext cx="6442706" cy="3024149"/>
          </a:xfrm>
          <a:prstGeom prst="rect">
            <a:avLst/>
          </a:prstGeom>
        </p:spPr>
        <p:txBody>
          <a:bodyPr anchor="t" rtlCol="false" tIns="0" lIns="0" bIns="0" rIns="0">
            <a:spAutoFit/>
          </a:bodyPr>
          <a:lstStyle/>
          <a:p>
            <a:pPr algn="ctr">
              <a:lnSpc>
                <a:spcPts val="4083"/>
              </a:lnSpc>
            </a:pPr>
            <a:r>
              <a:rPr lang="en-US" b="true" sz="2916" spc="-239">
                <a:solidFill>
                  <a:srgbClr val="000000"/>
                </a:solidFill>
                <a:latin typeface="Public Sans Bold"/>
                <a:ea typeface="Public Sans Bold"/>
                <a:cs typeface="Public Sans Bold"/>
                <a:sym typeface="Public Sans Bold"/>
              </a:rPr>
              <a:t>Machine Learning  &amp;</a:t>
            </a:r>
          </a:p>
          <a:p>
            <a:pPr algn="ctr">
              <a:lnSpc>
                <a:spcPts val="4083"/>
              </a:lnSpc>
            </a:pPr>
            <a:r>
              <a:rPr lang="en-US" b="true" sz="2916" spc="-239">
                <a:solidFill>
                  <a:srgbClr val="000000"/>
                </a:solidFill>
                <a:latin typeface="Public Sans Bold"/>
                <a:ea typeface="Public Sans Bold"/>
                <a:cs typeface="Public Sans Bold"/>
                <a:sym typeface="Public Sans Bold"/>
              </a:rPr>
              <a:t> AI Technologies</a:t>
            </a:r>
          </a:p>
          <a:p>
            <a:pPr algn="ctr">
              <a:lnSpc>
                <a:spcPts val="3953"/>
              </a:lnSpc>
            </a:pPr>
            <a:r>
              <a:rPr lang="en-US" sz="2823" spc="-231">
                <a:solidFill>
                  <a:srgbClr val="000000"/>
                </a:solidFill>
                <a:latin typeface="Public Sans"/>
                <a:ea typeface="Public Sans"/>
                <a:cs typeface="Public Sans"/>
                <a:sym typeface="Public Sans"/>
              </a:rPr>
              <a:t>Machine Learning Framework</a:t>
            </a:r>
          </a:p>
          <a:p>
            <a:pPr algn="ctr">
              <a:lnSpc>
                <a:spcPts val="3953"/>
              </a:lnSpc>
            </a:pPr>
            <a:r>
              <a:rPr lang="en-US" sz="2823" spc="-231">
                <a:solidFill>
                  <a:srgbClr val="000000"/>
                </a:solidFill>
                <a:latin typeface="Public Sans"/>
                <a:ea typeface="Public Sans"/>
                <a:cs typeface="Public Sans"/>
                <a:sym typeface="Public Sans"/>
              </a:rPr>
              <a:t>(TensorFlow or PyTorch)</a:t>
            </a:r>
          </a:p>
          <a:p>
            <a:pPr algn="ctr">
              <a:lnSpc>
                <a:spcPts val="3953"/>
              </a:lnSpc>
            </a:pPr>
            <a:r>
              <a:rPr lang="en-US" sz="2823" spc="-231">
                <a:solidFill>
                  <a:srgbClr val="000000"/>
                </a:solidFill>
                <a:latin typeface="Public Sans"/>
                <a:ea typeface="Public Sans"/>
                <a:cs typeface="Public Sans"/>
                <a:sym typeface="Public Sans"/>
              </a:rPr>
              <a:t>Reinforcement Learning</a:t>
            </a:r>
          </a:p>
          <a:p>
            <a:pPr algn="ctr">
              <a:lnSpc>
                <a:spcPts val="3953"/>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681790"/>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Gannt Chart References</a:t>
            </a:r>
          </a:p>
        </p:txBody>
      </p:sp>
      <p:grpSp>
        <p:nvGrpSpPr>
          <p:cNvPr name="Group 3" id="3"/>
          <p:cNvGrpSpPr/>
          <p:nvPr/>
        </p:nvGrpSpPr>
        <p:grpSpPr>
          <a:xfrm rot="0">
            <a:off x="1632065" y="1780280"/>
            <a:ext cx="15023870" cy="8038064"/>
            <a:chOff x="0" y="0"/>
            <a:chExt cx="20031826" cy="10717418"/>
          </a:xfrm>
        </p:grpSpPr>
        <p:grpSp>
          <p:nvGrpSpPr>
            <p:cNvPr name="Group 4" id="4"/>
            <p:cNvGrpSpPr/>
            <p:nvPr/>
          </p:nvGrpSpPr>
          <p:grpSpPr>
            <a:xfrm rot="0">
              <a:off x="0" y="0"/>
              <a:ext cx="20031826" cy="10717418"/>
              <a:chOff x="0" y="0"/>
              <a:chExt cx="3956904" cy="2117021"/>
            </a:xfrm>
          </p:grpSpPr>
          <p:sp>
            <p:nvSpPr>
              <p:cNvPr name="Freeform 5" id="5"/>
              <p:cNvSpPr/>
              <p:nvPr/>
            </p:nvSpPr>
            <p:spPr>
              <a:xfrm flipH="false" flipV="false" rot="0">
                <a:off x="0" y="0"/>
                <a:ext cx="3956904" cy="2117021"/>
              </a:xfrm>
              <a:custGeom>
                <a:avLst/>
                <a:gdLst/>
                <a:ahLst/>
                <a:cxnLst/>
                <a:rect r="r" b="b" t="t" l="l"/>
                <a:pathLst>
                  <a:path h="2117021" w="3956904">
                    <a:moveTo>
                      <a:pt x="0" y="0"/>
                    </a:moveTo>
                    <a:lnTo>
                      <a:pt x="3956904" y="0"/>
                    </a:lnTo>
                    <a:lnTo>
                      <a:pt x="3956904" y="2117021"/>
                    </a:lnTo>
                    <a:lnTo>
                      <a:pt x="0" y="2117021"/>
                    </a:lnTo>
                    <a:close/>
                  </a:path>
                </a:pathLst>
              </a:custGeom>
              <a:solidFill>
                <a:srgbClr val="13508B"/>
              </a:solidFill>
              <a:ln w="95250" cap="sq">
                <a:solidFill>
                  <a:srgbClr val="272665"/>
                </a:solidFill>
                <a:prstDash val="solid"/>
                <a:miter/>
              </a:ln>
            </p:spPr>
          </p:sp>
          <p:sp>
            <p:nvSpPr>
              <p:cNvPr name="TextBox 6" id="6"/>
              <p:cNvSpPr txBox="true"/>
              <p:nvPr/>
            </p:nvSpPr>
            <p:spPr>
              <a:xfrm>
                <a:off x="0" y="85725"/>
                <a:ext cx="3956904" cy="2031296"/>
              </a:xfrm>
              <a:prstGeom prst="rect">
                <a:avLst/>
              </a:prstGeom>
            </p:spPr>
            <p:txBody>
              <a:bodyPr anchor="ctr" rtlCol="false" tIns="50800" lIns="50800" bIns="50800" rIns="50800"/>
              <a:lstStyle/>
              <a:p>
                <a:pPr algn="ctr">
                  <a:lnSpc>
                    <a:spcPts val="1925"/>
                  </a:lnSpc>
                </a:pPr>
              </a:p>
            </p:txBody>
          </p:sp>
        </p:grpSp>
        <p:sp>
          <p:nvSpPr>
            <p:cNvPr name="Freeform 7" id="7"/>
            <p:cNvSpPr/>
            <p:nvPr/>
          </p:nvSpPr>
          <p:spPr>
            <a:xfrm flipH="false" flipV="false" rot="0">
              <a:off x="175698" y="120533"/>
              <a:ext cx="19680430" cy="10476352"/>
            </a:xfrm>
            <a:custGeom>
              <a:avLst/>
              <a:gdLst/>
              <a:ahLst/>
              <a:cxnLst/>
              <a:rect r="r" b="b" t="t" l="l"/>
              <a:pathLst>
                <a:path h="10476352" w="19680430">
                  <a:moveTo>
                    <a:pt x="0" y="0"/>
                  </a:moveTo>
                  <a:lnTo>
                    <a:pt x="19680430" y="0"/>
                  </a:lnTo>
                  <a:lnTo>
                    <a:pt x="19680430" y="10476352"/>
                  </a:lnTo>
                  <a:lnTo>
                    <a:pt x="0" y="10476352"/>
                  </a:lnTo>
                  <a:lnTo>
                    <a:pt x="0" y="0"/>
                  </a:lnTo>
                  <a:close/>
                </a:path>
              </a:pathLst>
            </a:custGeom>
            <a:blipFill>
              <a:blip r:embed="rId2"/>
              <a:stretch>
                <a:fillRect l="0" t="-108" r="0" b="-108"/>
              </a:stretch>
            </a:blipFill>
          </p:spPr>
        </p:sp>
      </p:grpSp>
    </p:spTree>
  </p:cSld>
  <p:clrMapOvr>
    <a:masterClrMapping/>
  </p:clrMapOvr>
</p:sld>
</file>

<file path=ppt/slides/slide2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681790"/>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 References</a:t>
            </a:r>
          </a:p>
        </p:txBody>
      </p:sp>
      <p:sp>
        <p:nvSpPr>
          <p:cNvPr name="TextBox 3" id="3"/>
          <p:cNvSpPr txBox="true"/>
          <p:nvPr/>
        </p:nvSpPr>
        <p:spPr>
          <a:xfrm rot="0">
            <a:off x="2478844" y="1674907"/>
            <a:ext cx="13756568" cy="8047355"/>
          </a:xfrm>
          <a:prstGeom prst="rect">
            <a:avLst/>
          </a:prstGeom>
        </p:spPr>
        <p:txBody>
          <a:bodyPr anchor="t" rtlCol="false" tIns="0" lIns="0" bIns="0" rIns="0">
            <a:spAutoFit/>
          </a:bodyPr>
          <a:lstStyle/>
          <a:p>
            <a:pPr algn="l">
              <a:lnSpc>
                <a:spcPts val="5039"/>
              </a:lnSpc>
              <a:spcBef>
                <a:spcPct val="0"/>
              </a:spcBef>
            </a:pPr>
            <a:r>
              <a:rPr lang="en-US" b="true" sz="3599" spc="-295">
                <a:solidFill>
                  <a:srgbClr val="224C8D"/>
                </a:solidFill>
                <a:latin typeface="Public Sans Bold"/>
                <a:ea typeface="Public Sans Bold"/>
                <a:cs typeface="Public Sans Bold"/>
                <a:sym typeface="Public Sans Bold"/>
              </a:rPr>
              <a:t>Mobile App</a:t>
            </a:r>
            <a:r>
              <a:rPr lang="en-US" sz="3599" spc="-295">
                <a:solidFill>
                  <a:srgbClr val="224C8D"/>
                </a:solidFill>
                <a:latin typeface="Public Sans"/>
                <a:ea typeface="Public Sans"/>
                <a:cs typeface="Public Sans"/>
                <a:sym typeface="Public Sans"/>
              </a:rPr>
              <a:t> </a:t>
            </a:r>
          </a:p>
          <a:p>
            <a:pPr algn="l">
              <a:lnSpc>
                <a:spcPts val="3499"/>
              </a:lnSpc>
              <a:spcBef>
                <a:spcPct val="0"/>
              </a:spcBef>
            </a:pPr>
          </a:p>
          <a:p>
            <a:pPr algn="l" marL="539749" indent="-269875" lvl="1">
              <a:lnSpc>
                <a:spcPts val="3499"/>
              </a:lnSpc>
              <a:buAutoNum type="arabicPeriod" startAt="1"/>
            </a:pPr>
            <a:r>
              <a:rPr lang="en-US" sz="2499" spc="-204">
                <a:solidFill>
                  <a:srgbClr val="000000"/>
                </a:solidFill>
                <a:latin typeface="Public Sans"/>
                <a:ea typeface="Public Sans"/>
                <a:cs typeface="Public Sans"/>
                <a:sym typeface="Public Sans"/>
              </a:rPr>
              <a:t>  </a:t>
            </a:r>
            <a:r>
              <a:rPr lang="en-US" b="true" sz="2499" i="true" spc="-204">
                <a:solidFill>
                  <a:srgbClr val="000000"/>
                </a:solidFill>
                <a:latin typeface="Public Sans Bold Italics"/>
                <a:ea typeface="Public Sans Bold Italics"/>
                <a:cs typeface="Public Sans Bold Italics"/>
                <a:sym typeface="Public Sans Bold Italics"/>
              </a:rPr>
              <a:t>DementiaCare</a:t>
            </a:r>
            <a:r>
              <a:rPr lang="en-US" b="true" sz="2499" spc="-204">
                <a:solidFill>
                  <a:srgbClr val="000000"/>
                </a:solidFill>
                <a:latin typeface="Public Sans Bold"/>
                <a:ea typeface="Public Sans Bold"/>
                <a:cs typeface="Public Sans Bold"/>
                <a:sym typeface="Public Sans Bold"/>
              </a:rPr>
              <a:t> </a:t>
            </a:r>
            <a:r>
              <a:rPr lang="en-US" sz="2499" spc="-204">
                <a:solidFill>
                  <a:srgbClr val="000000"/>
                </a:solidFill>
                <a:latin typeface="Public Sans"/>
                <a:ea typeface="Public Sans"/>
                <a:cs typeface="Public Sans"/>
                <a:sym typeface="Public Sans"/>
              </a:rPr>
              <a:t>- https://play.google.com/store/apps/details?id=app.dementiacare</a:t>
            </a:r>
          </a:p>
          <a:p>
            <a:pPr algn="l">
              <a:lnSpc>
                <a:spcPts val="3499"/>
              </a:lnSpc>
              <a:spcBef>
                <a:spcPct val="0"/>
              </a:spcBef>
            </a:pP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rPr>
              <a:t>Release on – 20/11/2023</a:t>
            </a:r>
          </a:p>
          <a:p>
            <a:pPr algn="l">
              <a:lnSpc>
                <a:spcPts val="3499"/>
              </a:lnSpc>
            </a:pPr>
            <a:r>
              <a:rPr lang="en-US" sz="2499" spc="-204">
                <a:solidFill>
                  <a:srgbClr val="000000"/>
                </a:solidFill>
                <a:latin typeface="Public Sans"/>
                <a:ea typeface="Public Sans"/>
                <a:cs typeface="Public Sans"/>
                <a:sym typeface="Public Sans"/>
              </a:rPr>
              <a:t>        2.  </a:t>
            </a:r>
            <a:r>
              <a:rPr lang="en-US" b="true" sz="2499" i="true" spc="-204">
                <a:solidFill>
                  <a:srgbClr val="000000"/>
                </a:solidFill>
                <a:latin typeface="Public Sans Bold Italics"/>
                <a:ea typeface="Public Sans Bold Italics"/>
                <a:cs typeface="Public Sans Bold Italics"/>
                <a:sym typeface="Public Sans Bold Italics"/>
              </a:rPr>
              <a:t>Memory Master</a:t>
            </a:r>
            <a:r>
              <a:rPr lang="en-US" sz="2499" spc="-204">
                <a:solidFill>
                  <a:srgbClr val="000000"/>
                </a:solidFill>
                <a:latin typeface="Public Sans"/>
                <a:ea typeface="Public Sans"/>
                <a:cs typeface="Public Sans"/>
                <a:sym typeface="Public Sans"/>
              </a:rPr>
              <a:t> - https://play.google.com/store/apps/detailsid=com.memorymaster.memorymaster</a:t>
            </a:r>
          </a:p>
          <a:p>
            <a:pPr algn="l">
              <a:lnSpc>
                <a:spcPts val="3499"/>
              </a:lnSpc>
              <a:spcBef>
                <a:spcPct val="0"/>
              </a:spcBef>
            </a:pP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rPr>
              <a:t>Release on – 18/03/2024</a:t>
            </a:r>
          </a:p>
          <a:p>
            <a:pPr algn="l">
              <a:lnSpc>
                <a:spcPts val="3499"/>
              </a:lnSpc>
              <a:spcBef>
                <a:spcPct val="0"/>
              </a:spcBef>
            </a:pPr>
            <a:r>
              <a:rPr lang="en-US" sz="2499" spc="-204">
                <a:solidFill>
                  <a:srgbClr val="000000"/>
                </a:solidFill>
                <a:latin typeface="Public Sans"/>
                <a:ea typeface="Public Sans"/>
                <a:cs typeface="Public Sans"/>
                <a:sym typeface="Public Sans"/>
              </a:rPr>
              <a:t> </a:t>
            </a:r>
          </a:p>
          <a:p>
            <a:pPr algn="l">
              <a:lnSpc>
                <a:spcPts val="5039"/>
              </a:lnSpc>
              <a:spcBef>
                <a:spcPct val="0"/>
              </a:spcBef>
            </a:pPr>
            <a:r>
              <a:rPr lang="en-US" b="true" sz="3599" spc="-295">
                <a:solidFill>
                  <a:srgbClr val="224C8D"/>
                </a:solidFill>
                <a:latin typeface="Public Sans Bold"/>
                <a:ea typeface="Public Sans Bold"/>
                <a:cs typeface="Public Sans Bold"/>
                <a:sym typeface="Public Sans Bold"/>
              </a:rPr>
              <a:t>Research Paper</a:t>
            </a:r>
          </a:p>
          <a:p>
            <a:pPr algn="l">
              <a:lnSpc>
                <a:spcPts val="5039"/>
              </a:lnSpc>
              <a:spcBef>
                <a:spcPct val="0"/>
              </a:spcBef>
            </a:pPr>
          </a:p>
          <a:p>
            <a:pPr algn="l" marL="539749" indent="-269875" lvl="1">
              <a:lnSpc>
                <a:spcPts val="3499"/>
              </a:lnSpc>
              <a:spcBef>
                <a:spcPct val="0"/>
              </a:spcBef>
              <a:buAutoNum type="arabicPeriod" startAt="1"/>
            </a:pPr>
            <a:r>
              <a:rPr lang="en-US" b="true" sz="2499" spc="-204">
                <a:solidFill>
                  <a:srgbClr val="000000"/>
                </a:solidFill>
                <a:latin typeface="Public Sans Bold"/>
                <a:ea typeface="Public Sans Bold"/>
                <a:cs typeface="Public Sans Bold"/>
                <a:sym typeface="Public Sans Bold"/>
              </a:rPr>
              <a:t> </a:t>
            </a:r>
            <a:r>
              <a:rPr lang="en-US" b="true" sz="2499" i="true" spc="-204">
                <a:solidFill>
                  <a:srgbClr val="000000"/>
                </a:solidFill>
                <a:latin typeface="Public Sans Bold Italics"/>
                <a:ea typeface="Public Sans Bold Italics"/>
                <a:cs typeface="Public Sans Bold Italics"/>
                <a:sym typeface="Public Sans Bold Italics"/>
              </a:rPr>
              <a:t>A Review of AI Based Medical Assistant Chatbot</a:t>
            </a:r>
          </a:p>
          <a:p>
            <a:pPr algn="l">
              <a:lnSpc>
                <a:spcPts val="3499"/>
              </a:lnSpc>
              <a:spcBef>
                <a:spcPct val="0"/>
              </a:spcBef>
            </a:pP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rPr>
              <a:t>Authors: Chetan Bulla, Chinmay Parushetti, Akshata Teli, Samiksha Aski, Sachin Koppad</a:t>
            </a:r>
          </a:p>
          <a:p>
            <a:pPr algn="l">
              <a:lnSpc>
                <a:spcPts val="3499"/>
              </a:lnSpc>
              <a:spcBef>
                <a:spcPct val="0"/>
              </a:spcBef>
            </a:pPr>
            <a:r>
              <a:rPr lang="en-US" sz="2499" spc="-204">
                <a:solidFill>
                  <a:srgbClr val="000000"/>
                </a:solidFill>
                <a:latin typeface="Public Sans"/>
                <a:ea typeface="Public Sans"/>
                <a:cs typeface="Public Sans"/>
                <a:sym typeface="Public Sans"/>
              </a:rPr>
              <a:t> </a:t>
            </a:r>
          </a:p>
          <a:p>
            <a:pPr algn="l">
              <a:lnSpc>
                <a:spcPts val="3499"/>
              </a:lnSpc>
              <a:spcBef>
                <a:spcPct val="0"/>
              </a:spcBef>
            </a:pPr>
            <a:r>
              <a:rPr lang="en-US" sz="2499" spc="-204">
                <a:solidFill>
                  <a:srgbClr val="000000"/>
                </a:solidFill>
                <a:latin typeface="Public Sans"/>
                <a:ea typeface="Public Sans"/>
                <a:cs typeface="Public Sans"/>
                <a:sym typeface="Public Sans"/>
              </a:rPr>
              <a:t>         2. </a:t>
            </a:r>
            <a:r>
              <a:rPr lang="en-US" b="true" sz="2499" i="true" spc="-204">
                <a:solidFill>
                  <a:srgbClr val="000000"/>
                </a:solidFill>
                <a:latin typeface="Public Sans Bold Italics"/>
                <a:ea typeface="Public Sans Bold Italics"/>
                <a:cs typeface="Public Sans Bold Italics"/>
                <a:sym typeface="Public Sans Bold Italics"/>
              </a:rPr>
              <a:t>The Companion Chatbot for Dementia Patients</a:t>
            </a:r>
          </a:p>
          <a:p>
            <a:pPr algn="l">
              <a:lnSpc>
                <a:spcPts val="3499"/>
              </a:lnSpc>
              <a:spcBef>
                <a:spcPct val="0"/>
              </a:spcBef>
            </a:pPr>
            <a:r>
              <a:rPr lang="en-US" sz="2499" spc="-204">
                <a:solidFill>
                  <a:srgbClr val="000000"/>
                </a:solidFill>
                <a:latin typeface="Public Sans"/>
                <a:ea typeface="Public Sans"/>
                <a:cs typeface="Public Sans"/>
                <a:sym typeface="Public Sans"/>
              </a:rPr>
              <a:t>                Authors: Varshini M P, Surabhi S, Keerthan Kumar T G</a:t>
            </a:r>
          </a:p>
          <a:p>
            <a:pPr algn="l">
              <a:lnSpc>
                <a:spcPts val="3499"/>
              </a:lnSpc>
              <a:spcBef>
                <a:spcPct val="0"/>
              </a:spcBef>
            </a:pPr>
            <a:r>
              <a:rPr lang="en-US" sz="2499" spc="-204">
                <a:solidFill>
                  <a:srgbClr val="000000"/>
                </a:solidFill>
                <a:latin typeface="Public Sans"/>
                <a:ea typeface="Public Sans"/>
                <a:cs typeface="Public Sans"/>
                <a:sym typeface="Public Sans"/>
              </a:rPr>
              <a:t> </a:t>
            </a:r>
          </a:p>
          <a:p>
            <a:pPr algn="l">
              <a:lnSpc>
                <a:spcPts val="3499"/>
              </a:lnSpc>
              <a:spcBef>
                <a:spcPct val="0"/>
              </a:spcBef>
            </a:pPr>
            <a:r>
              <a:rPr lang="en-US" sz="2499" spc="-204">
                <a:solidFill>
                  <a:srgbClr val="000000"/>
                </a:solidFill>
                <a:latin typeface="Public Sans"/>
                <a:ea typeface="Public Sans"/>
                <a:cs typeface="Public Sans"/>
                <a:sym typeface="Public Sans"/>
              </a:rPr>
              <a:t>          3. </a:t>
            </a:r>
            <a:r>
              <a:rPr lang="en-US" b="true" sz="2499" i="true" spc="-204">
                <a:solidFill>
                  <a:srgbClr val="000000"/>
                </a:solidFill>
                <a:latin typeface="Public Sans Bold Italics"/>
                <a:ea typeface="Public Sans Bold Italics"/>
                <a:cs typeface="Public Sans Bold Italics"/>
                <a:sym typeface="Public Sans Bold Italics"/>
              </a:rPr>
              <a:t>An Artificial Intelligence based Approach to Alzheimer’s Disease Patients and Caregivers</a:t>
            </a:r>
          </a:p>
          <a:p>
            <a:pPr algn="l">
              <a:lnSpc>
                <a:spcPts val="3499"/>
              </a:lnSpc>
              <a:spcBef>
                <a:spcPct val="0"/>
              </a:spcBef>
            </a:pPr>
            <a:r>
              <a:rPr lang="en-US" sz="2499" spc="-204">
                <a:solidFill>
                  <a:srgbClr val="000000"/>
                </a:solidFill>
                <a:latin typeface="Public Sans"/>
                <a:ea typeface="Public Sans"/>
                <a:cs typeface="Public Sans"/>
                <a:sym typeface="Public Sans"/>
              </a:rPr>
              <a:t>                 Authors: Zainab Khan, Amirita Dewani , Hira Mustafa, Veena Kumari, Memoona Sami, Sania Bhatti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110827" y="67032"/>
            <a:ext cx="4120023" cy="10152935"/>
            <a:chOff x="0" y="0"/>
            <a:chExt cx="1085109" cy="2674024"/>
          </a:xfrm>
        </p:grpSpPr>
        <p:sp>
          <p:nvSpPr>
            <p:cNvPr name="Freeform 3" id="3"/>
            <p:cNvSpPr/>
            <p:nvPr/>
          </p:nvSpPr>
          <p:spPr>
            <a:xfrm flipH="false" flipV="false" rot="0">
              <a:off x="0" y="0"/>
              <a:ext cx="1085109" cy="2674024"/>
            </a:xfrm>
            <a:custGeom>
              <a:avLst/>
              <a:gdLst/>
              <a:ahLst/>
              <a:cxnLst/>
              <a:rect r="r" b="b" t="t" l="l"/>
              <a:pathLst>
                <a:path h="2674024" w="1085109">
                  <a:moveTo>
                    <a:pt x="0" y="0"/>
                  </a:moveTo>
                  <a:lnTo>
                    <a:pt x="1085109" y="0"/>
                  </a:lnTo>
                  <a:lnTo>
                    <a:pt x="1085109" y="2674024"/>
                  </a:lnTo>
                  <a:lnTo>
                    <a:pt x="0" y="2674024"/>
                  </a:lnTo>
                  <a:close/>
                </a:path>
              </a:pathLst>
            </a:custGeom>
            <a:solidFill>
              <a:srgbClr val="CAD3D8">
                <a:alpha val="80000"/>
              </a:srgbClr>
            </a:solidFill>
          </p:spPr>
        </p:sp>
        <p:sp>
          <p:nvSpPr>
            <p:cNvPr name="TextBox 4" id="4"/>
            <p:cNvSpPr txBox="true"/>
            <p:nvPr/>
          </p:nvSpPr>
          <p:spPr>
            <a:xfrm>
              <a:off x="0" y="-47625"/>
              <a:ext cx="1085109" cy="272164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3893074" y="1216068"/>
            <a:ext cx="3445135" cy="7649719"/>
            <a:chOff x="0" y="0"/>
            <a:chExt cx="907361" cy="2014741"/>
          </a:xfrm>
        </p:grpSpPr>
        <p:sp>
          <p:nvSpPr>
            <p:cNvPr name="Freeform 6" id="6"/>
            <p:cNvSpPr/>
            <p:nvPr/>
          </p:nvSpPr>
          <p:spPr>
            <a:xfrm flipH="false" flipV="false" rot="0">
              <a:off x="0" y="0"/>
              <a:ext cx="907361" cy="2014741"/>
            </a:xfrm>
            <a:custGeom>
              <a:avLst/>
              <a:gdLst/>
              <a:ahLst/>
              <a:cxnLst/>
              <a:rect r="r" b="b" t="t" l="l"/>
              <a:pathLst>
                <a:path h="2014741" w="907361">
                  <a:moveTo>
                    <a:pt x="0" y="0"/>
                  </a:moveTo>
                  <a:lnTo>
                    <a:pt x="907361" y="0"/>
                  </a:lnTo>
                  <a:lnTo>
                    <a:pt x="907361" y="2014741"/>
                  </a:lnTo>
                  <a:lnTo>
                    <a:pt x="0" y="2014741"/>
                  </a:lnTo>
                  <a:close/>
                </a:path>
              </a:pathLst>
            </a:custGeom>
            <a:solidFill>
              <a:srgbClr val="FFFFFF">
                <a:alpha val="80000"/>
              </a:srgbClr>
            </a:solidFill>
          </p:spPr>
        </p:sp>
        <p:sp>
          <p:nvSpPr>
            <p:cNvPr name="TextBox 7" id="7"/>
            <p:cNvSpPr txBox="true"/>
            <p:nvPr/>
          </p:nvSpPr>
          <p:spPr>
            <a:xfrm>
              <a:off x="0" y="-47625"/>
              <a:ext cx="907361" cy="206236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true" rot="0">
            <a:off x="11326752" y="-187082"/>
            <a:ext cx="2784075" cy="3070579"/>
          </a:xfrm>
          <a:custGeom>
            <a:avLst/>
            <a:gdLst/>
            <a:ahLst/>
            <a:cxnLst/>
            <a:rect r="r" b="b" t="t" l="l"/>
            <a:pathLst>
              <a:path h="3070579" w="2784075">
                <a:moveTo>
                  <a:pt x="0" y="3070578"/>
                </a:moveTo>
                <a:lnTo>
                  <a:pt x="2784075" y="3070578"/>
                </a:lnTo>
                <a:lnTo>
                  <a:pt x="2784075" y="0"/>
                </a:lnTo>
                <a:lnTo>
                  <a:pt x="0" y="0"/>
                </a:lnTo>
                <a:lnTo>
                  <a:pt x="0" y="3070578"/>
                </a:lnTo>
                <a:close/>
              </a:path>
            </a:pathLst>
          </a:custGeom>
          <a:blipFill>
            <a:blip r:embed="rId2">
              <a:alphaModFix amt="19999"/>
            </a:blip>
            <a:stretch>
              <a:fillRect l="-114288" t="0" r="0" b="-9290"/>
            </a:stretch>
          </a:blipFill>
        </p:spPr>
      </p:sp>
      <p:sp>
        <p:nvSpPr>
          <p:cNvPr name="Freeform 9" id="9"/>
          <p:cNvSpPr/>
          <p:nvPr/>
        </p:nvSpPr>
        <p:spPr>
          <a:xfrm flipH="false" flipV="false" rot="0">
            <a:off x="11326752" y="7610743"/>
            <a:ext cx="2784075" cy="3070579"/>
          </a:xfrm>
          <a:custGeom>
            <a:avLst/>
            <a:gdLst/>
            <a:ahLst/>
            <a:cxnLst/>
            <a:rect r="r" b="b" t="t" l="l"/>
            <a:pathLst>
              <a:path h="3070579" w="2784075">
                <a:moveTo>
                  <a:pt x="0" y="0"/>
                </a:moveTo>
                <a:lnTo>
                  <a:pt x="2784075" y="0"/>
                </a:lnTo>
                <a:lnTo>
                  <a:pt x="2784075" y="3070579"/>
                </a:lnTo>
                <a:lnTo>
                  <a:pt x="0" y="3070579"/>
                </a:lnTo>
                <a:lnTo>
                  <a:pt x="0" y="0"/>
                </a:lnTo>
                <a:close/>
              </a:path>
            </a:pathLst>
          </a:custGeom>
          <a:blipFill>
            <a:blip r:embed="rId2">
              <a:alphaModFix amt="19999"/>
            </a:blip>
            <a:stretch>
              <a:fillRect l="-114288" t="0" r="0" b="-9290"/>
            </a:stretch>
          </a:blipFill>
        </p:spPr>
      </p:sp>
      <p:sp>
        <p:nvSpPr>
          <p:cNvPr name="Freeform 10" id="10"/>
          <p:cNvSpPr/>
          <p:nvPr/>
        </p:nvSpPr>
        <p:spPr>
          <a:xfrm flipH="false" flipV="false" rot="0">
            <a:off x="11806752" y="1348207"/>
            <a:ext cx="5433498" cy="7442591"/>
          </a:xfrm>
          <a:custGeom>
            <a:avLst/>
            <a:gdLst/>
            <a:ahLst/>
            <a:cxnLst/>
            <a:rect r="r" b="b" t="t" l="l"/>
            <a:pathLst>
              <a:path h="7442591" w="5433498">
                <a:moveTo>
                  <a:pt x="0" y="0"/>
                </a:moveTo>
                <a:lnTo>
                  <a:pt x="5433498" y="0"/>
                </a:lnTo>
                <a:lnTo>
                  <a:pt x="5433498" y="7442591"/>
                </a:lnTo>
                <a:lnTo>
                  <a:pt x="0" y="7442591"/>
                </a:lnTo>
                <a:lnTo>
                  <a:pt x="0" y="0"/>
                </a:lnTo>
                <a:close/>
              </a:path>
            </a:pathLst>
          </a:custGeom>
          <a:blipFill>
            <a:blip r:embed="rId3"/>
            <a:stretch>
              <a:fillRect l="0" t="0" r="0" b="0"/>
            </a:stretch>
          </a:blipFill>
        </p:spPr>
      </p:sp>
      <p:sp>
        <p:nvSpPr>
          <p:cNvPr name="TextBox 11" id="11"/>
          <p:cNvSpPr txBox="true"/>
          <p:nvPr/>
        </p:nvSpPr>
        <p:spPr>
          <a:xfrm rot="0">
            <a:off x="1028700" y="5677363"/>
            <a:ext cx="10031933" cy="2106564"/>
          </a:xfrm>
          <a:prstGeom prst="rect">
            <a:avLst/>
          </a:prstGeom>
        </p:spPr>
        <p:txBody>
          <a:bodyPr anchor="t" rtlCol="false" tIns="0" lIns="0" bIns="0" rIns="0">
            <a:spAutoFit/>
          </a:bodyPr>
          <a:lstStyle/>
          <a:p>
            <a:pPr algn="ctr">
              <a:lnSpc>
                <a:spcPts val="5651"/>
              </a:lnSpc>
            </a:pPr>
            <a:r>
              <a:rPr lang="en-US" sz="3532" spc="353">
                <a:solidFill>
                  <a:srgbClr val="000000"/>
                </a:solidFill>
                <a:latin typeface="Lato"/>
                <a:ea typeface="Lato"/>
                <a:cs typeface="Lato"/>
                <a:sym typeface="Lato"/>
              </a:rPr>
              <a:t>Monitor Alzheimer's symptoms using cognitive activities.</a:t>
            </a:r>
          </a:p>
          <a:p>
            <a:pPr algn="ctr" marL="0" indent="0" lvl="0">
              <a:lnSpc>
                <a:spcPts val="5651"/>
              </a:lnSpc>
            </a:pPr>
          </a:p>
        </p:txBody>
      </p:sp>
      <p:sp>
        <p:nvSpPr>
          <p:cNvPr name="TextBox 12" id="12"/>
          <p:cNvSpPr txBox="true"/>
          <p:nvPr/>
        </p:nvSpPr>
        <p:spPr>
          <a:xfrm rot="0">
            <a:off x="1538734" y="2176365"/>
            <a:ext cx="8680205" cy="2558907"/>
          </a:xfrm>
          <a:prstGeom prst="rect">
            <a:avLst/>
          </a:prstGeom>
        </p:spPr>
        <p:txBody>
          <a:bodyPr anchor="t" rtlCol="false" tIns="0" lIns="0" bIns="0" rIns="0">
            <a:spAutoFit/>
          </a:bodyPr>
          <a:lstStyle/>
          <a:p>
            <a:pPr algn="ctr">
              <a:lnSpc>
                <a:spcPts val="11900"/>
              </a:lnSpc>
              <a:spcBef>
                <a:spcPct val="0"/>
              </a:spcBef>
            </a:pPr>
            <a:r>
              <a:rPr lang="en-US" sz="8500">
                <a:solidFill>
                  <a:srgbClr val="000000"/>
                </a:solidFill>
                <a:latin typeface="Sorts Mill Goudy"/>
                <a:ea typeface="Sorts Mill Goudy"/>
                <a:cs typeface="Sorts Mill Goudy"/>
                <a:sym typeface="Sorts Mill Goudy"/>
              </a:rPr>
              <a:t>Mendis A.R.P.</a:t>
            </a:r>
          </a:p>
          <a:p>
            <a:pPr algn="ctr">
              <a:lnSpc>
                <a:spcPts val="8400"/>
              </a:lnSpc>
              <a:spcBef>
                <a:spcPct val="0"/>
              </a:spcBef>
            </a:pPr>
            <a:r>
              <a:rPr lang="en-US" sz="6000">
                <a:solidFill>
                  <a:srgbClr val="000000"/>
                </a:solidFill>
                <a:latin typeface="Crimson Pro"/>
                <a:ea typeface="Crimson Pro"/>
                <a:cs typeface="Crimson Pro"/>
                <a:sym typeface="Crimson Pro"/>
              </a:rPr>
              <a:t>IT21228094</a:t>
            </a:r>
          </a:p>
        </p:txBody>
      </p:sp>
      <p:sp>
        <p:nvSpPr>
          <p:cNvPr name="AutoShape 13" id="13"/>
          <p:cNvSpPr/>
          <p:nvPr/>
        </p:nvSpPr>
        <p:spPr>
          <a:xfrm>
            <a:off x="4252800" y="4940915"/>
            <a:ext cx="3175873" cy="0"/>
          </a:xfrm>
          <a:prstGeom prst="line">
            <a:avLst/>
          </a:prstGeom>
          <a:ln cap="flat" w="9525">
            <a:solidFill>
              <a:srgbClr val="000000"/>
            </a:solidFill>
            <a:prstDash val="solid"/>
            <a:headEnd type="none" len="sm" w="sm"/>
            <a:tailEnd type="none" len="sm" w="sm"/>
          </a:ln>
        </p:spPr>
      </p:sp>
      <p:sp>
        <p:nvSpPr>
          <p:cNvPr name="Freeform 14" id="14"/>
          <p:cNvSpPr/>
          <p:nvPr/>
        </p:nvSpPr>
        <p:spPr>
          <a:xfrm flipH="false" flipV="false" rot="0">
            <a:off x="5462534" y="7610743"/>
            <a:ext cx="1164266" cy="173185"/>
          </a:xfrm>
          <a:custGeom>
            <a:avLst/>
            <a:gdLst/>
            <a:ahLst/>
            <a:cxnLst/>
            <a:rect r="r" b="b" t="t" l="l"/>
            <a:pathLst>
              <a:path h="173185" w="1164266">
                <a:moveTo>
                  <a:pt x="0" y="0"/>
                </a:moveTo>
                <a:lnTo>
                  <a:pt x="1164266" y="0"/>
                </a:lnTo>
                <a:lnTo>
                  <a:pt x="1164266" y="173184"/>
                </a:lnTo>
                <a:lnTo>
                  <a:pt x="0" y="173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true" flipV="true" rot="0">
            <a:off x="1400" y="7255509"/>
            <a:ext cx="2054600" cy="3070579"/>
          </a:xfrm>
          <a:custGeom>
            <a:avLst/>
            <a:gdLst/>
            <a:ahLst/>
            <a:cxnLst/>
            <a:rect r="r" b="b" t="t" l="l"/>
            <a:pathLst>
              <a:path h="3070579" w="2054600">
                <a:moveTo>
                  <a:pt x="2054600" y="3070579"/>
                </a:moveTo>
                <a:lnTo>
                  <a:pt x="0" y="3070579"/>
                </a:lnTo>
                <a:lnTo>
                  <a:pt x="0" y="0"/>
                </a:lnTo>
                <a:lnTo>
                  <a:pt x="2054600" y="0"/>
                </a:lnTo>
                <a:lnTo>
                  <a:pt x="2054600" y="3070579"/>
                </a:lnTo>
                <a:close/>
              </a:path>
            </a:pathLst>
          </a:custGeom>
          <a:blipFill>
            <a:blip r:embed="rId2">
              <a:alphaModFix amt="19999"/>
            </a:blip>
            <a:stretch>
              <a:fillRect l="-154866" t="0" r="-35504" b="-929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01007" y="0"/>
            <a:ext cx="10286993" cy="10287000"/>
            <a:chOff x="0" y="0"/>
            <a:chExt cx="2709331" cy="2709333"/>
          </a:xfrm>
        </p:grpSpPr>
        <p:sp>
          <p:nvSpPr>
            <p:cNvPr name="Freeform 3" id="3"/>
            <p:cNvSpPr/>
            <p:nvPr/>
          </p:nvSpPr>
          <p:spPr>
            <a:xfrm flipH="false" flipV="false" rot="0">
              <a:off x="0" y="0"/>
              <a:ext cx="2709331" cy="2709333"/>
            </a:xfrm>
            <a:custGeom>
              <a:avLst/>
              <a:gdLst/>
              <a:ahLst/>
              <a:cxnLst/>
              <a:rect r="r" b="b" t="t" l="l"/>
              <a:pathLst>
                <a:path h="2709333" w="2709331">
                  <a:moveTo>
                    <a:pt x="0" y="0"/>
                  </a:moveTo>
                  <a:lnTo>
                    <a:pt x="2709331" y="0"/>
                  </a:lnTo>
                  <a:lnTo>
                    <a:pt x="2709331" y="2709333"/>
                  </a:lnTo>
                  <a:lnTo>
                    <a:pt x="0" y="2709333"/>
                  </a:lnTo>
                  <a:close/>
                </a:path>
              </a:pathLst>
            </a:custGeom>
            <a:solidFill>
              <a:srgbClr val="F2F1F1">
                <a:alpha val="80000"/>
              </a:srgbClr>
            </a:solidFill>
          </p:spPr>
        </p:sp>
        <p:sp>
          <p:nvSpPr>
            <p:cNvPr name="TextBox 4" id="4"/>
            <p:cNvSpPr txBox="true"/>
            <p:nvPr/>
          </p:nvSpPr>
          <p:spPr>
            <a:xfrm>
              <a:off x="0" y="-47625"/>
              <a:ext cx="2709331"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60752" y="3347295"/>
            <a:ext cx="7383057" cy="4725686"/>
          </a:xfrm>
          <a:custGeom>
            <a:avLst/>
            <a:gdLst/>
            <a:ahLst/>
            <a:cxnLst/>
            <a:rect r="r" b="b" t="t" l="l"/>
            <a:pathLst>
              <a:path h="4725686" w="7383057">
                <a:moveTo>
                  <a:pt x="0" y="0"/>
                </a:moveTo>
                <a:lnTo>
                  <a:pt x="7383057" y="0"/>
                </a:lnTo>
                <a:lnTo>
                  <a:pt x="7383057" y="4725686"/>
                </a:lnTo>
                <a:lnTo>
                  <a:pt x="0" y="4725686"/>
                </a:lnTo>
                <a:lnTo>
                  <a:pt x="0" y="0"/>
                </a:lnTo>
                <a:close/>
              </a:path>
            </a:pathLst>
          </a:custGeom>
          <a:blipFill>
            <a:blip r:embed="rId2"/>
            <a:stretch>
              <a:fillRect l="0" t="-695" r="0" b="-695"/>
            </a:stretch>
          </a:blipFill>
        </p:spPr>
      </p:sp>
      <p:sp>
        <p:nvSpPr>
          <p:cNvPr name="TextBox 6" id="6"/>
          <p:cNvSpPr txBox="true"/>
          <p:nvPr/>
        </p:nvSpPr>
        <p:spPr>
          <a:xfrm rot="0">
            <a:off x="8188080" y="285242"/>
            <a:ext cx="9912847" cy="8973058"/>
          </a:xfrm>
          <a:prstGeom prst="rect">
            <a:avLst/>
          </a:prstGeom>
        </p:spPr>
        <p:txBody>
          <a:bodyPr anchor="t" rtlCol="false" tIns="0" lIns="0" bIns="0" rIns="0">
            <a:spAutoFit/>
          </a:bodyPr>
          <a:lstStyle/>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Alzheimer's disease is a growing concern worldwide, requiring innovative care solutions to manage the increasing patient population.</a:t>
            </a:r>
          </a:p>
          <a:p>
            <a:pPr algn="just">
              <a:lnSpc>
                <a:spcPts val="3041"/>
              </a:lnSpc>
            </a:pP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Cognitive games serve as tools for tracking cognitive decline, allowing for the creation of personalized care plans based on individual performance.</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Analyzing game scores and assessments through big data analytics provides valuable insights into cognitive trends and disease progression.</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Combining cognitive training, regular assessments, and communication with healthcare professionals creates a holistic care approach for Alzheimer's patients.</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The study aims to develop an Alzheimer's care support system that leverages cognitive games, data analysis, and professional interaction to improve patient care.</a:t>
            </a:r>
          </a:p>
          <a:p>
            <a:pPr algn="l">
              <a:lnSpc>
                <a:spcPts val="3639"/>
              </a:lnSpc>
            </a:pPr>
          </a:p>
          <a:p>
            <a:pPr algn="l">
              <a:lnSpc>
                <a:spcPts val="3639"/>
              </a:lnSpc>
            </a:pPr>
          </a:p>
          <a:p>
            <a:pPr algn="l">
              <a:lnSpc>
                <a:spcPts val="3639"/>
              </a:lnSpc>
            </a:pPr>
          </a:p>
        </p:txBody>
      </p:sp>
      <p:sp>
        <p:nvSpPr>
          <p:cNvPr name="TextBox 7" id="7"/>
          <p:cNvSpPr txBox="true"/>
          <p:nvPr/>
        </p:nvSpPr>
        <p:spPr>
          <a:xfrm rot="0">
            <a:off x="360752" y="994733"/>
            <a:ext cx="6684003" cy="1550989"/>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Research Background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835326" y="9434365"/>
            <a:ext cx="3417738" cy="3453451"/>
          </a:xfrm>
          <a:custGeom>
            <a:avLst/>
            <a:gdLst/>
            <a:ahLst/>
            <a:cxnLst/>
            <a:rect r="r" b="b" t="t" l="l"/>
            <a:pathLst>
              <a:path h="3453451" w="3417738">
                <a:moveTo>
                  <a:pt x="3417739" y="0"/>
                </a:moveTo>
                <a:lnTo>
                  <a:pt x="0" y="0"/>
                </a:lnTo>
                <a:lnTo>
                  <a:pt x="0" y="3453451"/>
                </a:lnTo>
                <a:lnTo>
                  <a:pt x="3417739" y="3453451"/>
                </a:lnTo>
                <a:lnTo>
                  <a:pt x="3417739" y="0"/>
                </a:lnTo>
                <a:close/>
              </a:path>
            </a:pathLst>
          </a:custGeom>
          <a:blipFill>
            <a:blip r:embed="rId2">
              <a:alphaModFix amt="17000"/>
            </a:blip>
            <a:stretch>
              <a:fillRect l="-114288" t="0" r="0" b="-19290"/>
            </a:stretch>
          </a:blipFill>
        </p:spPr>
      </p:sp>
      <p:sp>
        <p:nvSpPr>
          <p:cNvPr name="Freeform 3" id="3"/>
          <p:cNvSpPr/>
          <p:nvPr/>
        </p:nvSpPr>
        <p:spPr>
          <a:xfrm flipH="true" flipV="false" rot="0">
            <a:off x="12857410" y="9434365"/>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7000"/>
            </a:blip>
            <a:stretch>
              <a:fillRect l="-114288" t="0" r="0" b="-19290"/>
            </a:stretch>
          </a:blipFill>
        </p:spPr>
      </p:sp>
      <p:sp>
        <p:nvSpPr>
          <p:cNvPr name="Freeform 4" id="4"/>
          <p:cNvSpPr/>
          <p:nvPr/>
        </p:nvSpPr>
        <p:spPr>
          <a:xfrm flipH="true" flipV="false" rot="0">
            <a:off x="10303085" y="7531574"/>
            <a:ext cx="3417738" cy="3453451"/>
          </a:xfrm>
          <a:custGeom>
            <a:avLst/>
            <a:gdLst/>
            <a:ahLst/>
            <a:cxnLst/>
            <a:rect r="r" b="b" t="t" l="l"/>
            <a:pathLst>
              <a:path h="3453451" w="3417738">
                <a:moveTo>
                  <a:pt x="3417739" y="0"/>
                </a:moveTo>
                <a:lnTo>
                  <a:pt x="0" y="0"/>
                </a:lnTo>
                <a:lnTo>
                  <a:pt x="0" y="3453452"/>
                </a:lnTo>
                <a:lnTo>
                  <a:pt x="3417739" y="3453452"/>
                </a:lnTo>
                <a:lnTo>
                  <a:pt x="3417739" y="0"/>
                </a:lnTo>
                <a:close/>
              </a:path>
            </a:pathLst>
          </a:custGeom>
          <a:blipFill>
            <a:blip r:embed="rId2">
              <a:alphaModFix amt="17000"/>
            </a:blip>
            <a:stretch>
              <a:fillRect l="-114288" t="0" r="0" b="-19290"/>
            </a:stretch>
          </a:blipFill>
        </p:spPr>
      </p:sp>
      <p:sp>
        <p:nvSpPr>
          <p:cNvPr name="Freeform 5" id="5"/>
          <p:cNvSpPr/>
          <p:nvPr/>
        </p:nvSpPr>
        <p:spPr>
          <a:xfrm flipH="true" flipV="false" rot="0">
            <a:off x="8314043" y="7880977"/>
            <a:ext cx="3417738" cy="3453451"/>
          </a:xfrm>
          <a:custGeom>
            <a:avLst/>
            <a:gdLst/>
            <a:ahLst/>
            <a:cxnLst/>
            <a:rect r="r" b="b" t="t" l="l"/>
            <a:pathLst>
              <a:path h="3453451" w="3417738">
                <a:moveTo>
                  <a:pt x="3417739" y="0"/>
                </a:moveTo>
                <a:lnTo>
                  <a:pt x="0" y="0"/>
                </a:lnTo>
                <a:lnTo>
                  <a:pt x="0" y="3453451"/>
                </a:lnTo>
                <a:lnTo>
                  <a:pt x="3417739" y="3453451"/>
                </a:lnTo>
                <a:lnTo>
                  <a:pt x="3417739" y="0"/>
                </a:lnTo>
                <a:close/>
              </a:path>
            </a:pathLst>
          </a:custGeom>
          <a:blipFill>
            <a:blip r:embed="rId2">
              <a:alphaModFix amt="17000"/>
            </a:blip>
            <a:stretch>
              <a:fillRect l="-114288" t="0" r="0" b="-19290"/>
            </a:stretch>
          </a:blipFill>
        </p:spPr>
      </p:sp>
      <p:sp>
        <p:nvSpPr>
          <p:cNvPr name="Freeform 6" id="6"/>
          <p:cNvSpPr/>
          <p:nvPr/>
        </p:nvSpPr>
        <p:spPr>
          <a:xfrm flipH="true" flipV="false" rot="0">
            <a:off x="4896305" y="8893579"/>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7000"/>
            </a:blip>
            <a:stretch>
              <a:fillRect l="-114288" t="0" r="0" b="-19290"/>
            </a:stretch>
          </a:blipFill>
        </p:spPr>
      </p:sp>
      <p:sp>
        <p:nvSpPr>
          <p:cNvPr name="Freeform 7" id="7"/>
          <p:cNvSpPr/>
          <p:nvPr/>
        </p:nvSpPr>
        <p:spPr>
          <a:xfrm flipH="true" flipV="false" rot="0">
            <a:off x="3772355" y="7969021"/>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6000"/>
            </a:blip>
            <a:stretch>
              <a:fillRect l="-114288" t="0" r="0" b="-19290"/>
            </a:stretch>
          </a:blipFill>
        </p:spPr>
      </p:sp>
      <p:grpSp>
        <p:nvGrpSpPr>
          <p:cNvPr name="Group 8" id="8"/>
          <p:cNvGrpSpPr/>
          <p:nvPr/>
        </p:nvGrpSpPr>
        <p:grpSpPr>
          <a:xfrm rot="0">
            <a:off x="13279302" y="1458774"/>
            <a:ext cx="4226877" cy="4536708"/>
            <a:chOff x="0" y="0"/>
            <a:chExt cx="1113252" cy="1194853"/>
          </a:xfrm>
        </p:grpSpPr>
        <p:sp>
          <p:nvSpPr>
            <p:cNvPr name="Freeform 9" id="9"/>
            <p:cNvSpPr/>
            <p:nvPr/>
          </p:nvSpPr>
          <p:spPr>
            <a:xfrm flipH="false" flipV="false" rot="0">
              <a:off x="0" y="0"/>
              <a:ext cx="1113252" cy="1194853"/>
            </a:xfrm>
            <a:custGeom>
              <a:avLst/>
              <a:gdLst/>
              <a:ahLst/>
              <a:cxnLst/>
              <a:rect r="r" b="b" t="t" l="l"/>
              <a:pathLst>
                <a:path h="1194853" w="1113252">
                  <a:moveTo>
                    <a:pt x="0" y="0"/>
                  </a:moveTo>
                  <a:lnTo>
                    <a:pt x="1113252" y="0"/>
                  </a:lnTo>
                  <a:lnTo>
                    <a:pt x="1113252" y="1194853"/>
                  </a:lnTo>
                  <a:lnTo>
                    <a:pt x="0" y="1194853"/>
                  </a:lnTo>
                  <a:close/>
                </a:path>
              </a:pathLst>
            </a:custGeom>
            <a:solidFill>
              <a:srgbClr val="F8F8F8"/>
            </a:solidFill>
          </p:spPr>
        </p:sp>
        <p:sp>
          <p:nvSpPr>
            <p:cNvPr name="TextBox 10" id="10"/>
            <p:cNvSpPr txBox="true"/>
            <p:nvPr/>
          </p:nvSpPr>
          <p:spPr>
            <a:xfrm>
              <a:off x="0" y="-57150"/>
              <a:ext cx="1113252" cy="1252003"/>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8907390" y="1585255"/>
            <a:ext cx="4775418"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03</a:t>
            </a:r>
          </a:p>
        </p:txBody>
      </p:sp>
      <p:grpSp>
        <p:nvGrpSpPr>
          <p:cNvPr name="Group 12" id="12"/>
          <p:cNvGrpSpPr/>
          <p:nvPr/>
        </p:nvGrpSpPr>
        <p:grpSpPr>
          <a:xfrm rot="0">
            <a:off x="4858289" y="1458774"/>
            <a:ext cx="4226877" cy="4536708"/>
            <a:chOff x="0" y="0"/>
            <a:chExt cx="1113252" cy="1194853"/>
          </a:xfrm>
        </p:grpSpPr>
        <p:sp>
          <p:nvSpPr>
            <p:cNvPr name="Freeform 13" id="13"/>
            <p:cNvSpPr/>
            <p:nvPr/>
          </p:nvSpPr>
          <p:spPr>
            <a:xfrm flipH="false" flipV="false" rot="0">
              <a:off x="0" y="0"/>
              <a:ext cx="1113252" cy="1194853"/>
            </a:xfrm>
            <a:custGeom>
              <a:avLst/>
              <a:gdLst/>
              <a:ahLst/>
              <a:cxnLst/>
              <a:rect r="r" b="b" t="t" l="l"/>
              <a:pathLst>
                <a:path h="1194853" w="1113252">
                  <a:moveTo>
                    <a:pt x="0" y="0"/>
                  </a:moveTo>
                  <a:lnTo>
                    <a:pt x="1113252" y="0"/>
                  </a:lnTo>
                  <a:lnTo>
                    <a:pt x="1113252" y="1194853"/>
                  </a:lnTo>
                  <a:lnTo>
                    <a:pt x="0" y="1194853"/>
                  </a:lnTo>
                  <a:close/>
                </a:path>
              </a:pathLst>
            </a:custGeom>
            <a:solidFill>
              <a:srgbClr val="F8F8F8"/>
            </a:solidFill>
          </p:spPr>
        </p:sp>
        <p:sp>
          <p:nvSpPr>
            <p:cNvPr name="TextBox 14" id="14"/>
            <p:cNvSpPr txBox="true"/>
            <p:nvPr/>
          </p:nvSpPr>
          <p:spPr>
            <a:xfrm>
              <a:off x="0" y="-57150"/>
              <a:ext cx="1113252" cy="1252003"/>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0">
            <a:off x="378325" y="1458774"/>
            <a:ext cx="4058761" cy="4101173"/>
          </a:xfrm>
          <a:custGeom>
            <a:avLst/>
            <a:gdLst/>
            <a:ahLst/>
            <a:cxnLst/>
            <a:rect r="r" b="b" t="t" l="l"/>
            <a:pathLst>
              <a:path h="4101173" w="4058761">
                <a:moveTo>
                  <a:pt x="0" y="0"/>
                </a:moveTo>
                <a:lnTo>
                  <a:pt x="4058761" y="0"/>
                </a:lnTo>
                <a:lnTo>
                  <a:pt x="4058761" y="4101173"/>
                </a:lnTo>
                <a:lnTo>
                  <a:pt x="0" y="4101173"/>
                </a:lnTo>
                <a:lnTo>
                  <a:pt x="0" y="0"/>
                </a:lnTo>
                <a:close/>
              </a:path>
            </a:pathLst>
          </a:custGeom>
          <a:blipFill>
            <a:blip r:embed="rId2">
              <a:alphaModFix amt="9999"/>
            </a:blip>
            <a:stretch>
              <a:fillRect l="-114288" t="0" r="0" b="-19290"/>
            </a:stretch>
          </a:blipFill>
        </p:spPr>
      </p:sp>
      <p:sp>
        <p:nvSpPr>
          <p:cNvPr name="Freeform 16" id="16"/>
          <p:cNvSpPr/>
          <p:nvPr/>
        </p:nvSpPr>
        <p:spPr>
          <a:xfrm flipH="true" flipV="false" rot="0">
            <a:off x="0" y="9607703"/>
            <a:ext cx="3592005" cy="3629539"/>
          </a:xfrm>
          <a:custGeom>
            <a:avLst/>
            <a:gdLst/>
            <a:ahLst/>
            <a:cxnLst/>
            <a:rect r="r" b="b" t="t" l="l"/>
            <a:pathLst>
              <a:path h="3629539" w="3592005">
                <a:moveTo>
                  <a:pt x="3592005" y="0"/>
                </a:moveTo>
                <a:lnTo>
                  <a:pt x="0" y="0"/>
                </a:lnTo>
                <a:lnTo>
                  <a:pt x="0" y="3629539"/>
                </a:lnTo>
                <a:lnTo>
                  <a:pt x="3592005" y="3629539"/>
                </a:lnTo>
                <a:lnTo>
                  <a:pt x="3592005" y="0"/>
                </a:lnTo>
                <a:close/>
              </a:path>
            </a:pathLst>
          </a:custGeom>
          <a:blipFill>
            <a:blip r:embed="rId2">
              <a:alphaModFix amt="17000"/>
            </a:blip>
            <a:stretch>
              <a:fillRect l="-114288" t="0" r="0" b="-19290"/>
            </a:stretch>
          </a:blipFill>
        </p:spPr>
      </p:sp>
      <p:sp>
        <p:nvSpPr>
          <p:cNvPr name="Freeform 17" id="17"/>
          <p:cNvSpPr/>
          <p:nvPr/>
        </p:nvSpPr>
        <p:spPr>
          <a:xfrm flipH="false" flipV="false" rot="0">
            <a:off x="3709752" y="6192229"/>
            <a:ext cx="10826861" cy="3320346"/>
          </a:xfrm>
          <a:custGeom>
            <a:avLst/>
            <a:gdLst/>
            <a:ahLst/>
            <a:cxnLst/>
            <a:rect r="r" b="b" t="t" l="l"/>
            <a:pathLst>
              <a:path h="3320346" w="10826861">
                <a:moveTo>
                  <a:pt x="0" y="0"/>
                </a:moveTo>
                <a:lnTo>
                  <a:pt x="10826860" y="0"/>
                </a:lnTo>
                <a:lnTo>
                  <a:pt x="10826860" y="3320346"/>
                </a:lnTo>
                <a:lnTo>
                  <a:pt x="0" y="3320346"/>
                </a:lnTo>
                <a:lnTo>
                  <a:pt x="0" y="0"/>
                </a:lnTo>
                <a:close/>
              </a:path>
            </a:pathLst>
          </a:custGeom>
          <a:blipFill>
            <a:blip r:embed="rId3"/>
            <a:stretch>
              <a:fillRect l="0" t="0" r="0" b="-8692"/>
            </a:stretch>
          </a:blipFill>
        </p:spPr>
      </p:sp>
      <p:sp>
        <p:nvSpPr>
          <p:cNvPr name="TextBox 18" id="18"/>
          <p:cNvSpPr txBox="true"/>
          <p:nvPr/>
        </p:nvSpPr>
        <p:spPr>
          <a:xfrm rot="0">
            <a:off x="13593344" y="2332927"/>
            <a:ext cx="3857244" cy="3501476"/>
          </a:xfrm>
          <a:prstGeom prst="rect">
            <a:avLst/>
          </a:prstGeom>
        </p:spPr>
        <p:txBody>
          <a:bodyPr anchor="t" rtlCol="false" tIns="0" lIns="0" bIns="0" rIns="0">
            <a:spAutoFit/>
          </a:bodyPr>
          <a:lstStyle/>
          <a:p>
            <a:pPr algn="ctr" marL="0" indent="0" lvl="0">
              <a:lnSpc>
                <a:spcPts val="3999"/>
              </a:lnSpc>
            </a:pPr>
          </a:p>
          <a:p>
            <a:pPr algn="ctr" marL="0" indent="0" lvl="0">
              <a:lnSpc>
                <a:spcPts val="3999"/>
              </a:lnSpc>
            </a:pPr>
            <a:r>
              <a:rPr lang="en-US" sz="2499" spc="249" strike="noStrike" u="none">
                <a:solidFill>
                  <a:srgbClr val="000000"/>
                </a:solidFill>
                <a:latin typeface="Lato"/>
                <a:ea typeface="Lato"/>
                <a:cs typeface="Lato"/>
                <a:sym typeface="Lato"/>
              </a:rPr>
              <a:t>What are the challenges in implementing technology-assisted care devices for the elderly?</a:t>
            </a:r>
          </a:p>
        </p:txBody>
      </p:sp>
      <p:sp>
        <p:nvSpPr>
          <p:cNvPr name="TextBox 19" id="19"/>
          <p:cNvSpPr txBox="true"/>
          <p:nvPr/>
        </p:nvSpPr>
        <p:spPr>
          <a:xfrm rot="0">
            <a:off x="13134258" y="1585255"/>
            <a:ext cx="4775418"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04</a:t>
            </a:r>
          </a:p>
        </p:txBody>
      </p:sp>
      <p:sp>
        <p:nvSpPr>
          <p:cNvPr name="TextBox 20" id="20"/>
          <p:cNvSpPr txBox="true"/>
          <p:nvPr/>
        </p:nvSpPr>
        <p:spPr>
          <a:xfrm rot="0">
            <a:off x="1587307" y="1528105"/>
            <a:ext cx="1640797"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01</a:t>
            </a:r>
          </a:p>
        </p:txBody>
      </p:sp>
      <p:sp>
        <p:nvSpPr>
          <p:cNvPr name="TextBox 21" id="21"/>
          <p:cNvSpPr txBox="true"/>
          <p:nvPr/>
        </p:nvSpPr>
        <p:spPr>
          <a:xfrm rot="0">
            <a:off x="5840593" y="1556680"/>
            <a:ext cx="2222012" cy="1320875"/>
          </a:xfrm>
          <a:prstGeom prst="rect">
            <a:avLst/>
          </a:prstGeom>
        </p:spPr>
        <p:txBody>
          <a:bodyPr anchor="t" rtlCol="false" tIns="0" lIns="0" bIns="0" rIns="0">
            <a:spAutoFit/>
          </a:bodyPr>
          <a:lstStyle/>
          <a:p>
            <a:pPr algn="ctr" marL="0" indent="0" lvl="0">
              <a:lnSpc>
                <a:spcPts val="10411"/>
              </a:lnSpc>
            </a:pPr>
            <a:r>
              <a:rPr lang="en-US" b="true" sz="7436" spc="371">
                <a:solidFill>
                  <a:srgbClr val="A79E9C"/>
                </a:solidFill>
                <a:latin typeface="Helios Extended Bold"/>
                <a:ea typeface="Helios Extended Bold"/>
                <a:cs typeface="Helios Extended Bold"/>
                <a:sym typeface="Helios Extended Bold"/>
              </a:rPr>
              <a:t>02</a:t>
            </a:r>
          </a:p>
        </p:txBody>
      </p:sp>
      <p:sp>
        <p:nvSpPr>
          <p:cNvPr name="TextBox 22" id="22"/>
          <p:cNvSpPr txBox="true"/>
          <p:nvPr/>
        </p:nvSpPr>
        <p:spPr>
          <a:xfrm rot="0">
            <a:off x="621559" y="2604115"/>
            <a:ext cx="3572294" cy="2997200"/>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How can cognitive games' accuracy for real-time monitoring of Alzheimer's be evaluated effectively?</a:t>
            </a:r>
          </a:p>
        </p:txBody>
      </p:sp>
      <p:sp>
        <p:nvSpPr>
          <p:cNvPr name="TextBox 23" id="23"/>
          <p:cNvSpPr txBox="true"/>
          <p:nvPr/>
        </p:nvSpPr>
        <p:spPr>
          <a:xfrm rot="0">
            <a:off x="5036065" y="2604115"/>
            <a:ext cx="3871325" cy="2997200"/>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What strategies and challenges arise in integrating data from cognitive games, assessments, and patient interactions?</a:t>
            </a:r>
          </a:p>
        </p:txBody>
      </p:sp>
      <p:sp>
        <p:nvSpPr>
          <p:cNvPr name="TextBox 24" id="24"/>
          <p:cNvSpPr txBox="true"/>
          <p:nvPr/>
        </p:nvSpPr>
        <p:spPr>
          <a:xfrm rot="0">
            <a:off x="9212026" y="2585065"/>
            <a:ext cx="3940417" cy="2997200"/>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How can personalized care plans be optimized using patient performance data for Alzheimer's care?</a:t>
            </a:r>
          </a:p>
        </p:txBody>
      </p:sp>
      <p:sp>
        <p:nvSpPr>
          <p:cNvPr name="TextBox 25" id="25"/>
          <p:cNvSpPr txBox="true"/>
          <p:nvPr/>
        </p:nvSpPr>
        <p:spPr>
          <a:xfrm rot="0">
            <a:off x="5840593" y="660232"/>
            <a:ext cx="7371951" cy="798542"/>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Research Questions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7111017" y="700867"/>
            <a:ext cx="3919462" cy="798542"/>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Objective</a:t>
            </a:r>
          </a:p>
        </p:txBody>
      </p:sp>
      <p:sp>
        <p:nvSpPr>
          <p:cNvPr name="TextBox 3" id="3"/>
          <p:cNvSpPr txBox="true"/>
          <p:nvPr/>
        </p:nvSpPr>
        <p:spPr>
          <a:xfrm rot="0">
            <a:off x="2040832" y="1957068"/>
            <a:ext cx="13590764" cy="5629275"/>
          </a:xfrm>
          <a:prstGeom prst="rect">
            <a:avLst/>
          </a:prstGeom>
        </p:spPr>
        <p:txBody>
          <a:bodyPr anchor="t" rtlCol="false" tIns="0" lIns="0" bIns="0" rIns="0">
            <a:spAutoFit/>
          </a:bodyPr>
          <a:lstStyle/>
          <a:p>
            <a:pPr algn="ctr">
              <a:lnSpc>
                <a:spcPts val="4950"/>
              </a:lnSpc>
            </a:pPr>
            <a:r>
              <a:rPr lang="en-US" b="true" sz="3000" spc="-144">
                <a:solidFill>
                  <a:srgbClr val="000000"/>
                </a:solidFill>
                <a:latin typeface="Public Sans Bold"/>
                <a:ea typeface="Public Sans Bold"/>
                <a:cs typeface="Public Sans Bold"/>
                <a:sym typeface="Public Sans Bold"/>
              </a:rPr>
              <a:t>Special Objective</a:t>
            </a:r>
          </a:p>
          <a:p>
            <a:pPr algn="ctr">
              <a:lnSpc>
                <a:spcPts val="4950"/>
              </a:lnSpc>
            </a:pPr>
          </a:p>
          <a:p>
            <a:pPr algn="ctr">
              <a:lnSpc>
                <a:spcPts val="4950"/>
              </a:lnSpc>
            </a:pPr>
            <a:r>
              <a:rPr lang="en-US" sz="3000" spc="-144">
                <a:solidFill>
                  <a:srgbClr val="000000"/>
                </a:solidFill>
                <a:latin typeface="Public Sans"/>
                <a:ea typeface="Public Sans"/>
                <a:cs typeface="Public Sans"/>
                <a:sym typeface="Public Sans"/>
              </a:rPr>
              <a:t>Design and test an integrated Alzheimer's care support system, which will be powered by the use of cognitive games, data analysis, and professional communication in monitoring cognitive decline, allowing for efficient, personally-tailored care.</a:t>
            </a:r>
          </a:p>
          <a:p>
            <a:pPr algn="ctr">
              <a:lnSpc>
                <a:spcPts val="4950"/>
              </a:lnSpc>
            </a:pPr>
          </a:p>
          <a:p>
            <a:pPr algn="ctr">
              <a:lnSpc>
                <a:spcPts val="4950"/>
              </a:lnSpc>
            </a:pPr>
          </a:p>
          <a:p>
            <a:pPr algn="ctr">
              <a:lnSpc>
                <a:spcPts val="4950"/>
              </a:lnSpc>
            </a:pPr>
          </a:p>
        </p:txBody>
      </p:sp>
      <p:sp>
        <p:nvSpPr>
          <p:cNvPr name="AutoShape 4" id="4"/>
          <p:cNvSpPr/>
          <p:nvPr/>
        </p:nvSpPr>
        <p:spPr>
          <a:xfrm>
            <a:off x="7248277" y="2767806"/>
            <a:ext cx="3175873"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6382415" y="1442258"/>
            <a:ext cx="2669283" cy="2697175"/>
          </a:xfrm>
          <a:custGeom>
            <a:avLst/>
            <a:gdLst/>
            <a:ahLst/>
            <a:cxnLst/>
            <a:rect r="r" b="b" t="t" l="l"/>
            <a:pathLst>
              <a:path h="2697175" w="2669283">
                <a:moveTo>
                  <a:pt x="0" y="0"/>
                </a:moveTo>
                <a:lnTo>
                  <a:pt x="2669283" y="0"/>
                </a:lnTo>
                <a:lnTo>
                  <a:pt x="2669283" y="2697176"/>
                </a:lnTo>
                <a:lnTo>
                  <a:pt x="0" y="2697176"/>
                </a:lnTo>
                <a:lnTo>
                  <a:pt x="0" y="0"/>
                </a:lnTo>
                <a:close/>
              </a:path>
            </a:pathLst>
          </a:custGeom>
          <a:blipFill>
            <a:blip r:embed="rId2">
              <a:alphaModFix amt="17000"/>
            </a:blip>
            <a:stretch>
              <a:fillRect l="-114288" t="0" r="0" b="-19290"/>
            </a:stretch>
          </a:blipFill>
        </p:spPr>
      </p:sp>
      <p:sp>
        <p:nvSpPr>
          <p:cNvPr name="Freeform 6" id="6"/>
          <p:cNvSpPr/>
          <p:nvPr/>
        </p:nvSpPr>
        <p:spPr>
          <a:xfrm flipH="true" flipV="false" rot="0">
            <a:off x="9070748" y="1451783"/>
            <a:ext cx="2669283" cy="2697175"/>
          </a:xfrm>
          <a:custGeom>
            <a:avLst/>
            <a:gdLst/>
            <a:ahLst/>
            <a:cxnLst/>
            <a:rect r="r" b="b" t="t" l="l"/>
            <a:pathLst>
              <a:path h="2697175" w="2669283">
                <a:moveTo>
                  <a:pt x="2669283" y="0"/>
                </a:moveTo>
                <a:lnTo>
                  <a:pt x="0" y="0"/>
                </a:lnTo>
                <a:lnTo>
                  <a:pt x="0" y="2697176"/>
                </a:lnTo>
                <a:lnTo>
                  <a:pt x="2669283" y="2697176"/>
                </a:lnTo>
                <a:lnTo>
                  <a:pt x="2669283" y="0"/>
                </a:lnTo>
                <a:close/>
              </a:path>
            </a:pathLst>
          </a:custGeom>
          <a:blipFill>
            <a:blip r:embed="rId2">
              <a:alphaModFix amt="17000"/>
            </a:blip>
            <a:stretch>
              <a:fillRect l="-114288" t="0" r="0" b="-19290"/>
            </a:stretch>
          </a:blipFill>
        </p:spPr>
      </p:sp>
      <p:sp>
        <p:nvSpPr>
          <p:cNvPr name="Freeform 7" id="7"/>
          <p:cNvSpPr/>
          <p:nvPr/>
        </p:nvSpPr>
        <p:spPr>
          <a:xfrm flipH="false" flipV="false" rot="0">
            <a:off x="3770312" y="5143500"/>
            <a:ext cx="10131804" cy="4871216"/>
          </a:xfrm>
          <a:custGeom>
            <a:avLst/>
            <a:gdLst/>
            <a:ahLst/>
            <a:cxnLst/>
            <a:rect r="r" b="b" t="t" l="l"/>
            <a:pathLst>
              <a:path h="4871216" w="10131804">
                <a:moveTo>
                  <a:pt x="0" y="0"/>
                </a:moveTo>
                <a:lnTo>
                  <a:pt x="10131804" y="0"/>
                </a:lnTo>
                <a:lnTo>
                  <a:pt x="10131804" y="4871216"/>
                </a:lnTo>
                <a:lnTo>
                  <a:pt x="0" y="4871216"/>
                </a:lnTo>
                <a:lnTo>
                  <a:pt x="0" y="0"/>
                </a:lnTo>
                <a:close/>
              </a:path>
            </a:pathLst>
          </a:custGeom>
          <a:blipFill>
            <a:blip r:embed="rId3"/>
            <a:stretch>
              <a:fillRect l="0" t="-21558" r="0" b="-8287"/>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76124" y="0"/>
            <a:ext cx="13352049" cy="7634140"/>
            <a:chOff x="0" y="0"/>
            <a:chExt cx="710790" cy="406400"/>
          </a:xfrm>
        </p:grpSpPr>
        <p:sp>
          <p:nvSpPr>
            <p:cNvPr name="Freeform 3" id="3"/>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623506" y="174570"/>
            <a:ext cx="12661989" cy="7239593"/>
            <a:chOff x="0" y="0"/>
            <a:chExt cx="710790" cy="406400"/>
          </a:xfrm>
        </p:grpSpPr>
        <p:sp>
          <p:nvSpPr>
            <p:cNvPr name="Freeform 6" id="6"/>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FFFFF">
                <a:alpha val="80000"/>
              </a:srgbClr>
            </a:solidFill>
          </p:spPr>
        </p:sp>
        <p:sp>
          <p:nvSpPr>
            <p:cNvPr name="TextBox 7" id="7"/>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5618717" y="184095"/>
            <a:ext cx="2669283" cy="2697175"/>
          </a:xfrm>
          <a:custGeom>
            <a:avLst/>
            <a:gdLst/>
            <a:ahLst/>
            <a:cxnLst/>
            <a:rect r="r" b="b" t="t" l="l"/>
            <a:pathLst>
              <a:path h="2697175" w="2669283">
                <a:moveTo>
                  <a:pt x="0" y="0"/>
                </a:moveTo>
                <a:lnTo>
                  <a:pt x="2669283" y="0"/>
                </a:lnTo>
                <a:lnTo>
                  <a:pt x="2669283" y="2697176"/>
                </a:lnTo>
                <a:lnTo>
                  <a:pt x="0" y="2697176"/>
                </a:lnTo>
                <a:lnTo>
                  <a:pt x="0" y="0"/>
                </a:lnTo>
                <a:close/>
              </a:path>
            </a:pathLst>
          </a:custGeom>
          <a:blipFill>
            <a:blip r:embed="rId2">
              <a:alphaModFix amt="12000"/>
            </a:blip>
            <a:stretch>
              <a:fillRect l="-114288" t="0" r="0" b="-19290"/>
            </a:stretch>
          </a:blipFill>
        </p:spPr>
      </p:sp>
      <p:sp>
        <p:nvSpPr>
          <p:cNvPr name="Freeform 9" id="9"/>
          <p:cNvSpPr/>
          <p:nvPr/>
        </p:nvSpPr>
        <p:spPr>
          <a:xfrm flipH="false" flipV="false" rot="0">
            <a:off x="3183046" y="5252324"/>
            <a:ext cx="2161839" cy="2161839"/>
          </a:xfrm>
          <a:custGeom>
            <a:avLst/>
            <a:gdLst/>
            <a:ahLst/>
            <a:cxnLst/>
            <a:rect r="r" b="b" t="t" l="l"/>
            <a:pathLst>
              <a:path h="2161839" w="2161839">
                <a:moveTo>
                  <a:pt x="0" y="0"/>
                </a:moveTo>
                <a:lnTo>
                  <a:pt x="2161839" y="0"/>
                </a:lnTo>
                <a:lnTo>
                  <a:pt x="2161839" y="2161839"/>
                </a:lnTo>
                <a:lnTo>
                  <a:pt x="0" y="2161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11294" y="3433400"/>
            <a:ext cx="3292702" cy="869964"/>
          </a:xfrm>
          <a:prstGeom prst="rect">
            <a:avLst/>
          </a:prstGeom>
        </p:spPr>
        <p:txBody>
          <a:bodyPr anchor="t" rtlCol="false" tIns="0" lIns="0" bIns="0" rIns="0">
            <a:spAutoFit/>
          </a:bodyPr>
          <a:lstStyle/>
          <a:p>
            <a:pPr algn="ctr">
              <a:lnSpc>
                <a:spcPts val="3499"/>
              </a:lnSpc>
              <a:spcBef>
                <a:spcPct val="0"/>
              </a:spcBef>
            </a:pPr>
            <a:r>
              <a:rPr lang="en-US" sz="2499" spc="-204">
                <a:solidFill>
                  <a:srgbClr val="000000"/>
                </a:solidFill>
                <a:latin typeface="Public Sans"/>
                <a:ea typeface="Public Sans"/>
                <a:cs typeface="Public Sans"/>
                <a:sym typeface="Public Sans"/>
              </a:rPr>
              <a:t>Cognitive Game Assessment</a:t>
            </a:r>
          </a:p>
        </p:txBody>
      </p:sp>
      <p:sp>
        <p:nvSpPr>
          <p:cNvPr name="TextBox 11" id="11"/>
          <p:cNvSpPr txBox="true"/>
          <p:nvPr/>
        </p:nvSpPr>
        <p:spPr>
          <a:xfrm rot="0">
            <a:off x="5558135" y="3124929"/>
            <a:ext cx="2545175" cy="1317607"/>
          </a:xfrm>
          <a:prstGeom prst="rect">
            <a:avLst/>
          </a:prstGeom>
        </p:spPr>
        <p:txBody>
          <a:bodyPr anchor="t" rtlCol="false" tIns="0" lIns="0" bIns="0" rIns="0">
            <a:spAutoFit/>
          </a:bodyPr>
          <a:lstStyle/>
          <a:p>
            <a:pPr algn="ctr">
              <a:lnSpc>
                <a:spcPts val="3501"/>
              </a:lnSpc>
              <a:spcBef>
                <a:spcPct val="0"/>
              </a:spcBef>
            </a:pPr>
            <a:r>
              <a:rPr lang="en-US" sz="2500" spc="-205">
                <a:solidFill>
                  <a:srgbClr val="000000"/>
                </a:solidFill>
                <a:latin typeface="Public Sans"/>
                <a:ea typeface="Public Sans"/>
                <a:cs typeface="Public Sans"/>
                <a:sym typeface="Public Sans"/>
              </a:rPr>
              <a:t>Personalized Cognitive Progress Analysis</a:t>
            </a:r>
          </a:p>
        </p:txBody>
      </p:sp>
      <p:sp>
        <p:nvSpPr>
          <p:cNvPr name="TextBox 12" id="12"/>
          <p:cNvSpPr txBox="true"/>
          <p:nvPr/>
        </p:nvSpPr>
        <p:spPr>
          <a:xfrm rot="0">
            <a:off x="12751109" y="3530923"/>
            <a:ext cx="4889016" cy="817618"/>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Sub Objectives</a:t>
            </a:r>
          </a:p>
        </p:txBody>
      </p:sp>
      <p:sp>
        <p:nvSpPr>
          <p:cNvPr name="TextBox 13" id="13"/>
          <p:cNvSpPr txBox="true"/>
          <p:nvPr/>
        </p:nvSpPr>
        <p:spPr>
          <a:xfrm rot="0">
            <a:off x="2831099" y="7671338"/>
            <a:ext cx="3292702" cy="1308114"/>
          </a:xfrm>
          <a:prstGeom prst="rect">
            <a:avLst/>
          </a:prstGeom>
        </p:spPr>
        <p:txBody>
          <a:bodyPr anchor="t" rtlCol="false" tIns="0" lIns="0" bIns="0" rIns="0">
            <a:spAutoFit/>
          </a:bodyPr>
          <a:lstStyle/>
          <a:p>
            <a:pPr algn="ctr">
              <a:lnSpc>
                <a:spcPts val="3499"/>
              </a:lnSpc>
            </a:pPr>
            <a:r>
              <a:rPr lang="en-US" sz="2499" spc="-204">
                <a:solidFill>
                  <a:srgbClr val="000000"/>
                </a:solidFill>
                <a:latin typeface="Public Sans"/>
                <a:ea typeface="Public Sans"/>
                <a:cs typeface="Public Sans"/>
                <a:sym typeface="Public Sans"/>
              </a:rPr>
              <a:t>Analysis of Game Performance Scores</a:t>
            </a:r>
          </a:p>
          <a:p>
            <a:pPr algn="ctr">
              <a:lnSpc>
                <a:spcPts val="3499"/>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00355" y="607829"/>
            <a:ext cx="17220889" cy="9178221"/>
            <a:chOff x="0" y="0"/>
            <a:chExt cx="4535543" cy="2417309"/>
          </a:xfrm>
        </p:grpSpPr>
        <p:sp>
          <p:nvSpPr>
            <p:cNvPr name="Freeform 3" id="3"/>
            <p:cNvSpPr/>
            <p:nvPr/>
          </p:nvSpPr>
          <p:spPr>
            <a:xfrm flipH="false" flipV="false" rot="0">
              <a:off x="0" y="0"/>
              <a:ext cx="4535543" cy="2417309"/>
            </a:xfrm>
            <a:custGeom>
              <a:avLst/>
              <a:gdLst/>
              <a:ahLst/>
              <a:cxnLst/>
              <a:rect r="r" b="b" t="t" l="l"/>
              <a:pathLst>
                <a:path h="2417309" w="4535543">
                  <a:moveTo>
                    <a:pt x="44957" y="0"/>
                  </a:moveTo>
                  <a:lnTo>
                    <a:pt x="4490586" y="0"/>
                  </a:lnTo>
                  <a:cubicBezTo>
                    <a:pt x="4515415" y="0"/>
                    <a:pt x="4535543" y="20128"/>
                    <a:pt x="4535543" y="44957"/>
                  </a:cubicBezTo>
                  <a:lnTo>
                    <a:pt x="4535543" y="2372353"/>
                  </a:lnTo>
                  <a:cubicBezTo>
                    <a:pt x="4535543" y="2397182"/>
                    <a:pt x="4515415" y="2417309"/>
                    <a:pt x="4490586" y="2417309"/>
                  </a:cubicBezTo>
                  <a:lnTo>
                    <a:pt x="44957" y="2417309"/>
                  </a:lnTo>
                  <a:cubicBezTo>
                    <a:pt x="33033" y="2417309"/>
                    <a:pt x="21598" y="2412573"/>
                    <a:pt x="13167" y="2404142"/>
                  </a:cubicBezTo>
                  <a:cubicBezTo>
                    <a:pt x="4736" y="2395711"/>
                    <a:pt x="0" y="2384276"/>
                    <a:pt x="0" y="2372353"/>
                  </a:cubicBezTo>
                  <a:lnTo>
                    <a:pt x="0" y="44957"/>
                  </a:lnTo>
                  <a:cubicBezTo>
                    <a:pt x="0" y="20128"/>
                    <a:pt x="20128" y="0"/>
                    <a:pt x="44957" y="0"/>
                  </a:cubicBezTo>
                  <a:close/>
                </a:path>
              </a:pathLst>
            </a:custGeom>
            <a:solidFill>
              <a:srgbClr val="FFFFFF"/>
            </a:solidFill>
            <a:ln cap="rnd">
              <a:noFill/>
              <a:prstDash val="solid"/>
              <a:round/>
            </a:ln>
          </p:spPr>
        </p:sp>
        <p:sp>
          <p:nvSpPr>
            <p:cNvPr name="TextBox 4" id="4"/>
            <p:cNvSpPr txBox="true"/>
            <p:nvPr/>
          </p:nvSpPr>
          <p:spPr>
            <a:xfrm>
              <a:off x="0" y="-57150"/>
              <a:ext cx="4535543" cy="2474459"/>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76943" y="-346910"/>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Research Gap</a:t>
            </a:r>
          </a:p>
        </p:txBody>
      </p:sp>
      <p:sp>
        <p:nvSpPr>
          <p:cNvPr name="Freeform 6" id="6"/>
          <p:cNvSpPr/>
          <p:nvPr/>
        </p:nvSpPr>
        <p:spPr>
          <a:xfrm flipH="false" flipV="false" rot="0">
            <a:off x="13635553" y="0"/>
            <a:ext cx="4661972" cy="4710686"/>
          </a:xfrm>
          <a:custGeom>
            <a:avLst/>
            <a:gdLst/>
            <a:ahLst/>
            <a:cxnLst/>
            <a:rect r="r" b="b" t="t" l="l"/>
            <a:pathLst>
              <a:path h="4710686" w="4661972">
                <a:moveTo>
                  <a:pt x="0" y="0"/>
                </a:moveTo>
                <a:lnTo>
                  <a:pt x="4661972" y="0"/>
                </a:lnTo>
                <a:lnTo>
                  <a:pt x="4661972" y="4710686"/>
                </a:lnTo>
                <a:lnTo>
                  <a:pt x="0" y="4710686"/>
                </a:lnTo>
                <a:lnTo>
                  <a:pt x="0" y="0"/>
                </a:lnTo>
                <a:close/>
              </a:path>
            </a:pathLst>
          </a:custGeom>
          <a:blipFill>
            <a:blip r:embed="rId2">
              <a:alphaModFix amt="12000"/>
            </a:blip>
            <a:stretch>
              <a:fillRect l="-114288" t="0" r="0" b="-19290"/>
            </a:stretch>
          </a:blipFill>
        </p:spPr>
      </p:sp>
      <p:graphicFrame>
        <p:nvGraphicFramePr>
          <p:cNvPr name="Table 7" id="7"/>
          <p:cNvGraphicFramePr>
            <a:graphicFrameLocks noGrp="true"/>
          </p:cNvGraphicFramePr>
          <p:nvPr/>
        </p:nvGraphicFramePr>
        <p:xfrm>
          <a:off x="3103531" y="1349046"/>
          <a:ext cx="12214537" cy="8437004"/>
        </p:xfrm>
        <a:graphic>
          <a:graphicData uri="http://schemas.openxmlformats.org/drawingml/2006/table">
            <a:tbl>
              <a:tblPr/>
              <a:tblGrid>
                <a:gridCol w="4789866"/>
                <a:gridCol w="1673360"/>
                <a:gridCol w="1776123"/>
                <a:gridCol w="1773181"/>
                <a:gridCol w="2202007"/>
              </a:tblGrid>
              <a:tr h="1973222">
                <a:tc>
                  <a:txBody>
                    <a:bodyPr anchor="t" rtlCol="false"/>
                    <a:lstStyle/>
                    <a:p>
                      <a:pPr algn="ctr">
                        <a:lnSpc>
                          <a:spcPts val="3359"/>
                        </a:lnSpc>
                        <a:defRPr/>
                      </a:pPr>
                      <a:r>
                        <a:rPr lang="en-US" sz="2399" b="true">
                          <a:solidFill>
                            <a:srgbClr val="000000"/>
                          </a:solidFill>
                          <a:latin typeface="Public Sans Bold"/>
                          <a:ea typeface="Public Sans Bold"/>
                          <a:cs typeface="Public Sans Bold"/>
                          <a:sym typeface="Public Sans Bold"/>
                        </a:rPr>
                        <a:t>Feature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659"/>
                        </a:lnSpc>
                        <a:defRPr/>
                      </a:pPr>
                      <a:r>
                        <a:rPr lang="en-US" sz="1899" b="true">
                          <a:solidFill>
                            <a:srgbClr val="000000"/>
                          </a:solidFill>
                          <a:latin typeface="Public Sans Bold"/>
                          <a:ea typeface="Public Sans Bold"/>
                          <a:cs typeface="Public Sans Bold"/>
                          <a:sym typeface="Public Sans Bold"/>
                        </a:rPr>
                        <a:t>Research 01</a:t>
                      </a:r>
                      <a:endParaRPr lang="en-US" sz="1100"/>
                    </a:p>
                    <a:p>
                      <a:pPr algn="ctr">
                        <a:lnSpc>
                          <a:spcPts val="2659"/>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659"/>
                        </a:lnSpc>
                        <a:defRPr/>
                      </a:pPr>
                      <a:r>
                        <a:rPr lang="en-US" sz="1899" b="true">
                          <a:solidFill>
                            <a:srgbClr val="000000"/>
                          </a:solidFill>
                          <a:latin typeface="Public Sans Bold"/>
                          <a:ea typeface="Public Sans Bold"/>
                          <a:cs typeface="Public Sans Bold"/>
                          <a:sym typeface="Public Sans Bold"/>
                        </a:rPr>
                        <a:t>Research 02</a:t>
                      </a:r>
                      <a:endParaRPr lang="en-US" sz="1100"/>
                    </a:p>
                    <a:p>
                      <a:pPr algn="ctr">
                        <a:lnSpc>
                          <a:spcPts val="2659"/>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659"/>
                        </a:lnSpc>
                        <a:defRPr/>
                      </a:pPr>
                      <a:r>
                        <a:rPr lang="en-US" sz="1899" b="true">
                          <a:solidFill>
                            <a:srgbClr val="000000"/>
                          </a:solidFill>
                          <a:latin typeface="Public Sans Bold"/>
                          <a:ea typeface="Public Sans Bold"/>
                          <a:cs typeface="Public Sans Bold"/>
                          <a:sym typeface="Public Sans Bold"/>
                        </a:rPr>
                        <a:t>Research 03</a:t>
                      </a:r>
                      <a:endParaRPr lang="en-US" sz="1100"/>
                    </a:p>
                    <a:p>
                      <a:pPr algn="ctr">
                        <a:lnSpc>
                          <a:spcPts val="2659"/>
                        </a:lnSpc>
                      </a:pPr>
                      <a:r>
                        <a:rPr lang="en-US" sz="1899" b="true">
                          <a:solidFill>
                            <a:srgbClr val="000000"/>
                          </a:solidFill>
                          <a:latin typeface="Public Sans Bold"/>
                          <a:ea typeface="Public Sans Bold"/>
                          <a:cs typeface="Public Sans Bold"/>
                          <a:sym typeface="Public Sans Bold"/>
                        </a:rPr>
                        <a:t>  </a:t>
                      </a: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100"/>
                        </a:lnSpc>
                        <a:defRPr/>
                      </a:pPr>
                      <a:endParaRPr lang="en-US" sz="1100"/>
                    </a:p>
                    <a:p>
                      <a:pPr algn="ctr">
                        <a:lnSpc>
                          <a:spcPts val="2659"/>
                        </a:lnSpc>
                      </a:pPr>
                      <a:r>
                        <a:rPr lang="en-US" sz="1899" b="true">
                          <a:solidFill>
                            <a:srgbClr val="000000"/>
                          </a:solidFill>
                          <a:latin typeface="Public Sans Bold"/>
                          <a:ea typeface="Public Sans Bold"/>
                          <a:cs typeface="Public Sans Bold"/>
                          <a:sym typeface="Public Sans Bold"/>
                        </a:rPr>
                        <a:t>  </a:t>
                      </a:r>
                      <a:r>
                        <a:rPr lang="en-US" sz="1899" b="true">
                          <a:solidFill>
                            <a:srgbClr val="000000"/>
                          </a:solidFill>
                          <a:latin typeface="Public Sans Bold"/>
                          <a:ea typeface="Public Sans Bold"/>
                          <a:cs typeface="Public Sans Bold"/>
                          <a:sym typeface="Public Sans Bold"/>
                        </a:rPr>
                        <a:t>Proposed System</a:t>
                      </a:r>
                    </a:p>
                    <a:p>
                      <a:pPr algn="ctr">
                        <a:lnSpc>
                          <a:spcPts val="2100"/>
                        </a:lnSpc>
                      </a:pPr>
                      <a:r>
                        <a:rPr lang="en-US" sz="1500" b="true">
                          <a:solidFill>
                            <a:srgbClr val="000000"/>
                          </a:solidFill>
                          <a:latin typeface="Public Sans Bold"/>
                          <a:ea typeface="Public Sans Bold"/>
                          <a:cs typeface="Public Sans Bold"/>
                          <a:sym typeface="Public Sans Bold"/>
                        </a:rPr>
                        <a:t>  </a:t>
                      </a: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105929">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Standardization issues in scoring (Clock-Drawing Test).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417308">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Correlation of cube, piramid copying with treatment-specific outcomes.  |</a:t>
                      </a:r>
                      <a:endParaRPr lang="en-US" sz="1100"/>
                    </a:p>
                    <a:p>
                      <a:pPr algn="ctr">
                        <a:lnSpc>
                          <a:spcPts val="2239"/>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799"/>
                        </a:lnSpc>
                        <a:defRPr/>
                      </a:pPr>
                      <a:r>
                        <a:rPr lang="en-US" sz="19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728686">
                <a:tc>
                  <a:txBody>
                    <a:bodyPr anchor="t" rtlCol="false"/>
                    <a:lstStyle/>
                    <a:p>
                      <a:pPr algn="ctr">
                        <a:lnSpc>
                          <a:spcPts val="2239"/>
                        </a:lnSpc>
                        <a:defRPr/>
                      </a:pPr>
                      <a:endParaRPr lang="en-US" sz="1100"/>
                    </a:p>
                    <a:p>
                      <a:pPr algn="ctr">
                        <a:lnSpc>
                          <a:spcPts val="2239"/>
                        </a:lnSpc>
                      </a:pPr>
                      <a:r>
                        <a:rPr lang="en-US" sz="1599">
                          <a:solidFill>
                            <a:srgbClr val="000000"/>
                          </a:solidFill>
                          <a:latin typeface="Public Sans"/>
                          <a:ea typeface="Public Sans"/>
                          <a:cs typeface="Public Sans"/>
                          <a:sym typeface="Public Sans"/>
                        </a:rPr>
                        <a:t>Data over time on test results for tracking disease progression.</a:t>
                      </a:r>
                    </a:p>
                    <a:p>
                      <a:pPr algn="ctr">
                        <a:lnSpc>
                          <a:spcPts val="2239"/>
                        </a:lnSpc>
                      </a:pPr>
                      <a:r>
                        <a:rPr lang="en-US" sz="1599">
                          <a:solidFill>
                            <a:srgbClr val="000000"/>
                          </a:solidFill>
                          <a:latin typeface="Public Sans"/>
                          <a:ea typeface="Public Sans"/>
                          <a:cs typeface="Public Sans"/>
                          <a:sym typeface="Public Sans"/>
                        </a:rPr>
                        <a:t>Copy</a:t>
                      </a: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105929">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Analysis of Game Performance Scores</a:t>
                      </a:r>
                      <a:endParaRPr lang="en-US" sz="1100"/>
                    </a:p>
                    <a:p>
                      <a:pPr algn="ctr">
                        <a:lnSpc>
                          <a:spcPts val="2239"/>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3359"/>
                        </a:lnSpc>
                        <a:defRPr/>
                      </a:pPr>
                      <a:r>
                        <a:rPr lang="en-US" sz="23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105929">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Personalized Cognitive Progress Analysis</a:t>
                      </a:r>
                      <a:endParaRPr lang="en-US" sz="1100"/>
                    </a:p>
                    <a:p>
                      <a:pPr algn="ctr">
                        <a:lnSpc>
                          <a:spcPts val="2239"/>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799"/>
                        </a:lnSpc>
                        <a:defRPr/>
                      </a:pPr>
                      <a:r>
                        <a:rPr lang="en-US" sz="19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8609980" y="5019657"/>
            <a:ext cx="4278753" cy="5159930"/>
          </a:xfrm>
          <a:custGeom>
            <a:avLst/>
            <a:gdLst/>
            <a:ahLst/>
            <a:cxnLst/>
            <a:rect r="r" b="b" t="t" l="l"/>
            <a:pathLst>
              <a:path h="5159930" w="4278753">
                <a:moveTo>
                  <a:pt x="0" y="0"/>
                </a:moveTo>
                <a:lnTo>
                  <a:pt x="4278753" y="0"/>
                </a:lnTo>
                <a:lnTo>
                  <a:pt x="4278753" y="5159930"/>
                </a:lnTo>
                <a:lnTo>
                  <a:pt x="0" y="5159930"/>
                </a:lnTo>
                <a:lnTo>
                  <a:pt x="0" y="0"/>
                </a:lnTo>
                <a:close/>
              </a:path>
            </a:pathLst>
          </a:custGeom>
          <a:blipFill>
            <a:blip r:embed="rId2"/>
            <a:stretch>
              <a:fillRect l="-37629" t="0" r="-43261" b="0"/>
            </a:stretch>
          </a:blipFill>
        </p:spPr>
      </p:sp>
      <p:sp>
        <p:nvSpPr>
          <p:cNvPr name="Freeform 6" id="6"/>
          <p:cNvSpPr/>
          <p:nvPr/>
        </p:nvSpPr>
        <p:spPr>
          <a:xfrm flipH="false" flipV="false" rot="0">
            <a:off x="13152351" y="3804729"/>
            <a:ext cx="4783025" cy="3188683"/>
          </a:xfrm>
          <a:custGeom>
            <a:avLst/>
            <a:gdLst/>
            <a:ahLst/>
            <a:cxnLst/>
            <a:rect r="r" b="b" t="t" l="l"/>
            <a:pathLst>
              <a:path h="3188683" w="4783025">
                <a:moveTo>
                  <a:pt x="0" y="0"/>
                </a:moveTo>
                <a:lnTo>
                  <a:pt x="4783025" y="0"/>
                </a:lnTo>
                <a:lnTo>
                  <a:pt x="4783025" y="3188684"/>
                </a:lnTo>
                <a:lnTo>
                  <a:pt x="0" y="3188684"/>
                </a:lnTo>
                <a:lnTo>
                  <a:pt x="0" y="0"/>
                </a:lnTo>
                <a:close/>
              </a:path>
            </a:pathLst>
          </a:custGeom>
          <a:blipFill>
            <a:blip r:embed="rId3"/>
            <a:stretch>
              <a:fillRect l="0" t="0" r="0" b="0"/>
            </a:stretch>
          </a:blipFill>
        </p:spPr>
      </p:sp>
      <p:sp>
        <p:nvSpPr>
          <p:cNvPr name="TextBox 7" id="7"/>
          <p:cNvSpPr txBox="true"/>
          <p:nvPr/>
        </p:nvSpPr>
        <p:spPr>
          <a:xfrm rot="0">
            <a:off x="1357627" y="464390"/>
            <a:ext cx="4968700" cy="817618"/>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Methodology</a:t>
            </a:r>
          </a:p>
        </p:txBody>
      </p:sp>
      <p:sp>
        <p:nvSpPr>
          <p:cNvPr name="Freeform 8" id="8"/>
          <p:cNvSpPr/>
          <p:nvPr/>
        </p:nvSpPr>
        <p:spPr>
          <a:xfrm flipH="true" flipV="false" rot="0">
            <a:off x="8715687" y="0"/>
            <a:ext cx="3916208" cy="3957129"/>
          </a:xfrm>
          <a:custGeom>
            <a:avLst/>
            <a:gdLst/>
            <a:ahLst/>
            <a:cxnLst/>
            <a:rect r="r" b="b" t="t" l="l"/>
            <a:pathLst>
              <a:path h="3957129" w="3916208">
                <a:moveTo>
                  <a:pt x="3916207" y="0"/>
                </a:moveTo>
                <a:lnTo>
                  <a:pt x="0" y="0"/>
                </a:lnTo>
                <a:lnTo>
                  <a:pt x="0" y="3957129"/>
                </a:lnTo>
                <a:lnTo>
                  <a:pt x="3916207" y="3957129"/>
                </a:lnTo>
                <a:lnTo>
                  <a:pt x="3916207" y="0"/>
                </a:lnTo>
                <a:close/>
              </a:path>
            </a:pathLst>
          </a:custGeom>
          <a:blipFill>
            <a:blip r:embed="rId4">
              <a:alphaModFix amt="12000"/>
            </a:blip>
            <a:stretch>
              <a:fillRect l="-114288" t="0" r="0" b="-19290"/>
            </a:stretch>
          </a:blipFill>
        </p:spPr>
      </p:sp>
      <p:sp>
        <p:nvSpPr>
          <p:cNvPr name="AutoShape 9" id="9"/>
          <p:cNvSpPr/>
          <p:nvPr/>
        </p:nvSpPr>
        <p:spPr>
          <a:xfrm>
            <a:off x="266930" y="1601096"/>
            <a:ext cx="6492240" cy="0"/>
          </a:xfrm>
          <a:prstGeom prst="line">
            <a:avLst/>
          </a:prstGeom>
          <a:ln cap="flat" w="9525">
            <a:solidFill>
              <a:srgbClr val="0F4662"/>
            </a:solidFill>
            <a:prstDash val="solid"/>
            <a:headEnd type="none" len="sm" w="sm"/>
            <a:tailEnd type="none" len="sm" w="sm"/>
          </a:ln>
        </p:spPr>
      </p:sp>
      <p:sp>
        <p:nvSpPr>
          <p:cNvPr name="Freeform 10" id="10"/>
          <p:cNvSpPr/>
          <p:nvPr/>
        </p:nvSpPr>
        <p:spPr>
          <a:xfrm flipH="false" flipV="false" rot="0">
            <a:off x="104775" y="5309870"/>
            <a:ext cx="8257218" cy="4926867"/>
          </a:xfrm>
          <a:custGeom>
            <a:avLst/>
            <a:gdLst/>
            <a:ahLst/>
            <a:cxnLst/>
            <a:rect r="r" b="b" t="t" l="l"/>
            <a:pathLst>
              <a:path h="4926867" w="8257218">
                <a:moveTo>
                  <a:pt x="0" y="0"/>
                </a:moveTo>
                <a:lnTo>
                  <a:pt x="8257218" y="0"/>
                </a:lnTo>
                <a:lnTo>
                  <a:pt x="8257218" y="4926867"/>
                </a:lnTo>
                <a:lnTo>
                  <a:pt x="0" y="4926867"/>
                </a:lnTo>
                <a:lnTo>
                  <a:pt x="0" y="0"/>
                </a:lnTo>
                <a:close/>
              </a:path>
            </a:pathLst>
          </a:custGeom>
          <a:blipFill>
            <a:blip r:embed="rId5"/>
            <a:stretch>
              <a:fillRect l="0" t="0" r="0" b="-4747"/>
            </a:stretch>
          </a:blipFill>
        </p:spPr>
      </p:sp>
      <p:sp>
        <p:nvSpPr>
          <p:cNvPr name="Freeform 11" id="11"/>
          <p:cNvSpPr/>
          <p:nvPr/>
        </p:nvSpPr>
        <p:spPr>
          <a:xfrm flipH="false" flipV="false" rot="0">
            <a:off x="13136719" y="172802"/>
            <a:ext cx="4792494" cy="3497225"/>
          </a:xfrm>
          <a:custGeom>
            <a:avLst/>
            <a:gdLst/>
            <a:ahLst/>
            <a:cxnLst/>
            <a:rect r="r" b="b" t="t" l="l"/>
            <a:pathLst>
              <a:path h="3497225" w="4792494">
                <a:moveTo>
                  <a:pt x="0" y="0"/>
                </a:moveTo>
                <a:lnTo>
                  <a:pt x="4792494" y="0"/>
                </a:lnTo>
                <a:lnTo>
                  <a:pt x="4792494" y="3497225"/>
                </a:lnTo>
                <a:lnTo>
                  <a:pt x="0" y="3497225"/>
                </a:lnTo>
                <a:lnTo>
                  <a:pt x="0" y="0"/>
                </a:lnTo>
                <a:close/>
              </a:path>
            </a:pathLst>
          </a:custGeom>
          <a:blipFill>
            <a:blip r:embed="rId6"/>
            <a:stretch>
              <a:fillRect l="0" t="0" r="0" b="0"/>
            </a:stretch>
          </a:blipFill>
        </p:spPr>
      </p:sp>
      <p:sp>
        <p:nvSpPr>
          <p:cNvPr name="Freeform 12" id="12"/>
          <p:cNvSpPr/>
          <p:nvPr/>
        </p:nvSpPr>
        <p:spPr>
          <a:xfrm flipH="false" flipV="false" rot="0">
            <a:off x="13136719" y="7057450"/>
            <a:ext cx="4786847" cy="3160237"/>
          </a:xfrm>
          <a:custGeom>
            <a:avLst/>
            <a:gdLst/>
            <a:ahLst/>
            <a:cxnLst/>
            <a:rect r="r" b="b" t="t" l="l"/>
            <a:pathLst>
              <a:path h="3160237" w="4786847">
                <a:moveTo>
                  <a:pt x="0" y="0"/>
                </a:moveTo>
                <a:lnTo>
                  <a:pt x="4786848" y="0"/>
                </a:lnTo>
                <a:lnTo>
                  <a:pt x="4786848" y="3160237"/>
                </a:lnTo>
                <a:lnTo>
                  <a:pt x="0" y="3160237"/>
                </a:lnTo>
                <a:lnTo>
                  <a:pt x="0" y="0"/>
                </a:lnTo>
                <a:close/>
              </a:path>
            </a:pathLst>
          </a:custGeom>
          <a:blipFill>
            <a:blip r:embed="rId7"/>
            <a:stretch>
              <a:fillRect l="0" t="-490" r="0" b="-490"/>
            </a:stretch>
          </a:blipFill>
        </p:spPr>
      </p:sp>
      <p:sp>
        <p:nvSpPr>
          <p:cNvPr name="TextBox 13" id="13"/>
          <p:cNvSpPr txBox="true"/>
          <p:nvPr/>
        </p:nvSpPr>
        <p:spPr>
          <a:xfrm rot="0">
            <a:off x="0" y="1892840"/>
            <a:ext cx="8209847" cy="688975"/>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System Architecture Diagram</a:t>
            </a:r>
          </a:p>
        </p:txBody>
      </p:sp>
      <p:sp>
        <p:nvSpPr>
          <p:cNvPr name="TextBox 14" id="14"/>
          <p:cNvSpPr txBox="true"/>
          <p:nvPr/>
        </p:nvSpPr>
        <p:spPr>
          <a:xfrm rot="0">
            <a:off x="0" y="2496039"/>
            <a:ext cx="4698894" cy="688924"/>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Requirements</a:t>
            </a:r>
          </a:p>
        </p:txBody>
      </p:sp>
      <p:sp>
        <p:nvSpPr>
          <p:cNvPr name="TextBox 15" id="15"/>
          <p:cNvSpPr txBox="true"/>
          <p:nvPr/>
        </p:nvSpPr>
        <p:spPr>
          <a:xfrm rot="0">
            <a:off x="0" y="3099238"/>
            <a:ext cx="4698894" cy="688924"/>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Technologies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5897880" y="2537615"/>
            <a:ext cx="6492240" cy="0"/>
          </a:xfrm>
          <a:prstGeom prst="line">
            <a:avLst/>
          </a:prstGeom>
          <a:ln cap="flat" w="76200">
            <a:solidFill>
              <a:srgbClr val="0F4662"/>
            </a:solidFill>
            <a:prstDash val="solid"/>
            <a:headEnd type="none" len="sm" w="sm"/>
            <a:tailEnd type="none" len="sm" w="sm"/>
          </a:ln>
        </p:spPr>
      </p:sp>
      <p:sp>
        <p:nvSpPr>
          <p:cNvPr name="AutoShape 3" id="3"/>
          <p:cNvSpPr/>
          <p:nvPr/>
        </p:nvSpPr>
        <p:spPr>
          <a:xfrm>
            <a:off x="7727805" y="8202369"/>
            <a:ext cx="2626032"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482437" y="8803233"/>
            <a:ext cx="1188852" cy="176842"/>
          </a:xfrm>
          <a:custGeom>
            <a:avLst/>
            <a:gdLst/>
            <a:ahLst/>
            <a:cxnLst/>
            <a:rect r="r" b="b" t="t" l="l"/>
            <a:pathLst>
              <a:path h="176842" w="1188852">
                <a:moveTo>
                  <a:pt x="0" y="0"/>
                </a:moveTo>
                <a:lnTo>
                  <a:pt x="1188852" y="0"/>
                </a:lnTo>
                <a:lnTo>
                  <a:pt x="1188852" y="176842"/>
                </a:lnTo>
                <a:lnTo>
                  <a:pt x="0" y="176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96432" y="4730462"/>
            <a:ext cx="7705843" cy="5462476"/>
          </a:xfrm>
          <a:custGeom>
            <a:avLst/>
            <a:gdLst/>
            <a:ahLst/>
            <a:cxnLst/>
            <a:rect r="r" b="b" t="t" l="l"/>
            <a:pathLst>
              <a:path h="5462476" w="7705843">
                <a:moveTo>
                  <a:pt x="0" y="0"/>
                </a:moveTo>
                <a:lnTo>
                  <a:pt x="7705843" y="0"/>
                </a:lnTo>
                <a:lnTo>
                  <a:pt x="7705843" y="5462476"/>
                </a:lnTo>
                <a:lnTo>
                  <a:pt x="0" y="5462476"/>
                </a:lnTo>
                <a:lnTo>
                  <a:pt x="0" y="0"/>
                </a:lnTo>
                <a:close/>
              </a:path>
            </a:pathLst>
          </a:custGeom>
          <a:blipFill>
            <a:blip r:embed="rId4">
              <a:alphaModFix amt="65000"/>
            </a:blip>
            <a:stretch>
              <a:fillRect l="-7762" t="0" r="0" b="0"/>
            </a:stretch>
          </a:blipFill>
          <a:ln cap="sq">
            <a:noFill/>
            <a:prstDash val="solid"/>
            <a:miter/>
          </a:ln>
        </p:spPr>
      </p:sp>
      <p:sp>
        <p:nvSpPr>
          <p:cNvPr name="TextBox 6" id="6"/>
          <p:cNvSpPr txBox="true"/>
          <p:nvPr/>
        </p:nvSpPr>
        <p:spPr>
          <a:xfrm rot="0">
            <a:off x="1900240" y="2769266"/>
            <a:ext cx="14353245" cy="5058577"/>
          </a:xfrm>
          <a:prstGeom prst="rect">
            <a:avLst/>
          </a:prstGeom>
        </p:spPr>
        <p:txBody>
          <a:bodyPr anchor="t" rtlCol="false" tIns="0" lIns="0" bIns="0" rIns="0">
            <a:spAutoFit/>
          </a:bodyPr>
          <a:lstStyle/>
          <a:p>
            <a:pPr algn="ctr" marL="0" indent="0" lvl="0">
              <a:lnSpc>
                <a:spcPts val="5065"/>
              </a:lnSpc>
            </a:pPr>
            <a:r>
              <a:rPr lang="en-US" sz="2979">
                <a:solidFill>
                  <a:srgbClr val="0F4662"/>
                </a:solidFill>
                <a:latin typeface="Quicksand"/>
                <a:ea typeface="Quicksand"/>
                <a:cs typeface="Quicksand"/>
                <a:sym typeface="Quicksand"/>
              </a:rPr>
              <a:t>Dementia is often regarded as a normal aspect of ageing, but it is a complex and damaging disorder that affects memory, perception, emotions, and cognitive processes. Alzheimer's disease is the primary cause, accounting for 60% to 80% of dementia cases, highlighting the importance of early detection and care. We are creating an innovative smartphone app for dementia sufferers and their carers. This app provides AI-powered support, cognitive exercises, daily diaries, medicine reminders, and memory preservation tools, with the goal of improving the quality of life and care for persons suffering from dementia.</a:t>
            </a:r>
          </a:p>
        </p:txBody>
      </p:sp>
      <p:sp>
        <p:nvSpPr>
          <p:cNvPr name="TextBox 7" id="7"/>
          <p:cNvSpPr txBox="true"/>
          <p:nvPr/>
        </p:nvSpPr>
        <p:spPr>
          <a:xfrm rot="0">
            <a:off x="1028700" y="599709"/>
            <a:ext cx="8048163" cy="1085141"/>
          </a:xfrm>
          <a:prstGeom prst="rect">
            <a:avLst/>
          </a:prstGeom>
        </p:spPr>
        <p:txBody>
          <a:bodyPr anchor="t" rtlCol="false" tIns="0" lIns="0" bIns="0" rIns="0">
            <a:spAutoFit/>
          </a:bodyPr>
          <a:lstStyle/>
          <a:p>
            <a:pPr algn="l" marL="0" indent="0" lvl="0">
              <a:lnSpc>
                <a:spcPts val="8959"/>
              </a:lnSpc>
              <a:spcBef>
                <a:spcPct val="0"/>
              </a:spcBef>
            </a:pPr>
            <a:r>
              <a:rPr lang="en-US" b="true" sz="6399">
                <a:solidFill>
                  <a:srgbClr val="0F4662"/>
                </a:solidFill>
                <a:latin typeface="Cormorant Garamond Bold"/>
                <a:ea typeface="Cormorant Garamond Bold"/>
                <a:cs typeface="Cormorant Garamond Bold"/>
                <a:sym typeface="Cormorant Garamond Bold"/>
              </a:rPr>
              <a:t>Introduction</a:t>
            </a:r>
          </a:p>
        </p:txBody>
      </p:sp>
      <p:sp>
        <p:nvSpPr>
          <p:cNvPr name="Freeform 8" id="8"/>
          <p:cNvSpPr/>
          <p:nvPr/>
        </p:nvSpPr>
        <p:spPr>
          <a:xfrm flipH="false" flipV="false" rot="0">
            <a:off x="7727805" y="41391"/>
            <a:ext cx="2134591" cy="2316152"/>
          </a:xfrm>
          <a:custGeom>
            <a:avLst/>
            <a:gdLst/>
            <a:ahLst/>
            <a:cxnLst/>
            <a:rect r="r" b="b" t="t" l="l"/>
            <a:pathLst>
              <a:path h="2316152" w="2134591">
                <a:moveTo>
                  <a:pt x="0" y="0"/>
                </a:moveTo>
                <a:lnTo>
                  <a:pt x="2134592" y="0"/>
                </a:lnTo>
                <a:lnTo>
                  <a:pt x="2134592" y="2316152"/>
                </a:lnTo>
                <a:lnTo>
                  <a:pt x="0" y="2316152"/>
                </a:lnTo>
                <a:lnTo>
                  <a:pt x="0" y="0"/>
                </a:lnTo>
                <a:close/>
              </a:path>
            </a:pathLst>
          </a:custGeom>
          <a:blipFill>
            <a:blip r:embed="rId5"/>
            <a:stretch>
              <a:fillRect l="-13567" t="-3253" r="-16915" b="-26621"/>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7484" y="5485823"/>
            <a:ext cx="2240656" cy="2053001"/>
          </a:xfrm>
          <a:custGeom>
            <a:avLst/>
            <a:gdLst/>
            <a:ahLst/>
            <a:cxnLst/>
            <a:rect r="r" b="b" t="t" l="l"/>
            <a:pathLst>
              <a:path h="2053001" w="2240656">
                <a:moveTo>
                  <a:pt x="0" y="0"/>
                </a:moveTo>
                <a:lnTo>
                  <a:pt x="2240656" y="0"/>
                </a:lnTo>
                <a:lnTo>
                  <a:pt x="2240656" y="2053000"/>
                </a:lnTo>
                <a:lnTo>
                  <a:pt x="0" y="2053000"/>
                </a:lnTo>
                <a:lnTo>
                  <a:pt x="0" y="0"/>
                </a:lnTo>
                <a:close/>
              </a:path>
            </a:pathLst>
          </a:custGeom>
          <a:blipFill>
            <a:blip r:embed="rId2"/>
            <a:stretch>
              <a:fillRect l="0" t="0" r="0" b="0"/>
            </a:stretch>
          </a:blipFill>
        </p:spPr>
      </p:sp>
      <p:sp>
        <p:nvSpPr>
          <p:cNvPr name="AutoShape 3" id="3"/>
          <p:cNvSpPr/>
          <p:nvPr/>
        </p:nvSpPr>
        <p:spPr>
          <a:xfrm>
            <a:off x="6652769" y="2723285"/>
            <a:ext cx="1395274" cy="0"/>
          </a:xfrm>
          <a:prstGeom prst="line">
            <a:avLst/>
          </a:prstGeom>
          <a:ln cap="flat" w="66675">
            <a:solidFill>
              <a:srgbClr val="000000"/>
            </a:solidFill>
            <a:prstDash val="solid"/>
            <a:headEnd type="none" len="sm" w="sm"/>
            <a:tailEnd type="arrow" len="sm" w="med"/>
          </a:ln>
        </p:spPr>
      </p:sp>
      <p:sp>
        <p:nvSpPr>
          <p:cNvPr name="AutoShape 4" id="4"/>
          <p:cNvSpPr/>
          <p:nvPr/>
        </p:nvSpPr>
        <p:spPr>
          <a:xfrm>
            <a:off x="10840725" y="2656610"/>
            <a:ext cx="2055313" cy="0"/>
          </a:xfrm>
          <a:prstGeom prst="line">
            <a:avLst/>
          </a:prstGeom>
          <a:ln cap="flat" w="66675">
            <a:solidFill>
              <a:srgbClr val="000000"/>
            </a:solidFill>
            <a:prstDash val="solid"/>
            <a:headEnd type="none" len="sm" w="sm"/>
            <a:tailEnd type="arrow" len="sm" w="med"/>
          </a:ln>
        </p:spPr>
      </p:sp>
      <p:sp>
        <p:nvSpPr>
          <p:cNvPr name="AutoShape 5" id="5"/>
          <p:cNvSpPr/>
          <p:nvPr/>
        </p:nvSpPr>
        <p:spPr>
          <a:xfrm>
            <a:off x="8903766" y="4023093"/>
            <a:ext cx="2057850" cy="1945058"/>
          </a:xfrm>
          <a:prstGeom prst="line">
            <a:avLst/>
          </a:prstGeom>
          <a:ln cap="flat" w="66675">
            <a:solidFill>
              <a:srgbClr val="000000"/>
            </a:solidFill>
            <a:prstDash val="solid"/>
            <a:headEnd type="none" len="sm" w="sm"/>
            <a:tailEnd type="arrow" len="sm" w="med"/>
          </a:ln>
        </p:spPr>
      </p:sp>
      <p:sp>
        <p:nvSpPr>
          <p:cNvPr name="Freeform 6" id="6"/>
          <p:cNvSpPr/>
          <p:nvPr/>
        </p:nvSpPr>
        <p:spPr>
          <a:xfrm flipH="false" flipV="false" rot="0">
            <a:off x="13277038" y="1559129"/>
            <a:ext cx="2120882" cy="2328313"/>
          </a:xfrm>
          <a:custGeom>
            <a:avLst/>
            <a:gdLst/>
            <a:ahLst/>
            <a:cxnLst/>
            <a:rect r="r" b="b" t="t" l="l"/>
            <a:pathLst>
              <a:path h="2328313" w="2120882">
                <a:moveTo>
                  <a:pt x="0" y="0"/>
                </a:moveTo>
                <a:lnTo>
                  <a:pt x="2120881" y="0"/>
                </a:lnTo>
                <a:lnTo>
                  <a:pt x="2120881" y="2328313"/>
                </a:lnTo>
                <a:lnTo>
                  <a:pt x="0" y="2328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293532" y="1802660"/>
            <a:ext cx="2693350" cy="2708122"/>
          </a:xfrm>
          <a:custGeom>
            <a:avLst/>
            <a:gdLst/>
            <a:ahLst/>
            <a:cxnLst/>
            <a:rect r="r" b="b" t="t" l="l"/>
            <a:pathLst>
              <a:path h="2708122" w="2693350">
                <a:moveTo>
                  <a:pt x="0" y="0"/>
                </a:moveTo>
                <a:lnTo>
                  <a:pt x="2693350" y="0"/>
                </a:lnTo>
                <a:lnTo>
                  <a:pt x="2693350" y="2708122"/>
                </a:lnTo>
                <a:lnTo>
                  <a:pt x="0" y="27081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 id="8"/>
          <p:cNvSpPr/>
          <p:nvPr/>
        </p:nvSpPr>
        <p:spPr>
          <a:xfrm flipV="true">
            <a:off x="2133830" y="3772452"/>
            <a:ext cx="903238" cy="1063462"/>
          </a:xfrm>
          <a:prstGeom prst="line">
            <a:avLst/>
          </a:prstGeom>
          <a:ln cap="flat" w="66675">
            <a:solidFill>
              <a:srgbClr val="000000"/>
            </a:solidFill>
            <a:prstDash val="solid"/>
            <a:headEnd type="none" len="sm" w="sm"/>
            <a:tailEnd type="arrow" len="sm" w="med"/>
          </a:ln>
        </p:spPr>
      </p:sp>
      <p:sp>
        <p:nvSpPr>
          <p:cNvPr name="AutoShape 9" id="9"/>
          <p:cNvSpPr/>
          <p:nvPr/>
        </p:nvSpPr>
        <p:spPr>
          <a:xfrm flipH="true">
            <a:off x="12476156" y="4534529"/>
            <a:ext cx="791912" cy="1433622"/>
          </a:xfrm>
          <a:prstGeom prst="line">
            <a:avLst/>
          </a:prstGeom>
          <a:ln cap="flat" w="66675">
            <a:solidFill>
              <a:srgbClr val="000000"/>
            </a:solidFill>
            <a:prstDash val="solid"/>
            <a:headEnd type="none" len="sm" w="sm"/>
            <a:tailEnd type="arrow" len="sm" w="med"/>
          </a:ln>
        </p:spPr>
      </p:sp>
      <p:sp>
        <p:nvSpPr>
          <p:cNvPr name="Freeform 10" id="10"/>
          <p:cNvSpPr/>
          <p:nvPr/>
        </p:nvSpPr>
        <p:spPr>
          <a:xfrm flipH="false" flipV="false" rot="0">
            <a:off x="6866805" y="5398066"/>
            <a:ext cx="2161839" cy="2161839"/>
          </a:xfrm>
          <a:custGeom>
            <a:avLst/>
            <a:gdLst/>
            <a:ahLst/>
            <a:cxnLst/>
            <a:rect r="r" b="b" t="t" l="l"/>
            <a:pathLst>
              <a:path h="2161839" w="2161839">
                <a:moveTo>
                  <a:pt x="0" y="0"/>
                </a:moveTo>
                <a:lnTo>
                  <a:pt x="2161839" y="0"/>
                </a:lnTo>
                <a:lnTo>
                  <a:pt x="2161839" y="2161839"/>
                </a:lnTo>
                <a:lnTo>
                  <a:pt x="0" y="21618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1" id="11"/>
          <p:cNvSpPr/>
          <p:nvPr/>
        </p:nvSpPr>
        <p:spPr>
          <a:xfrm flipH="true" flipV="true">
            <a:off x="9066744" y="6478985"/>
            <a:ext cx="1637447" cy="0"/>
          </a:xfrm>
          <a:prstGeom prst="line">
            <a:avLst/>
          </a:prstGeom>
          <a:ln cap="flat" w="66675">
            <a:solidFill>
              <a:srgbClr val="000000"/>
            </a:solidFill>
            <a:prstDash val="solid"/>
            <a:headEnd type="none" len="sm" w="sm"/>
            <a:tailEnd type="arrow" len="sm" w="med"/>
          </a:ln>
        </p:spPr>
      </p:sp>
      <p:sp>
        <p:nvSpPr>
          <p:cNvPr name="Freeform 12" id="12"/>
          <p:cNvSpPr/>
          <p:nvPr/>
        </p:nvSpPr>
        <p:spPr>
          <a:xfrm flipH="false" flipV="false" rot="0">
            <a:off x="3293532" y="5688164"/>
            <a:ext cx="2206842" cy="2551262"/>
          </a:xfrm>
          <a:custGeom>
            <a:avLst/>
            <a:gdLst/>
            <a:ahLst/>
            <a:cxnLst/>
            <a:rect r="r" b="b" t="t" l="l"/>
            <a:pathLst>
              <a:path h="2551262" w="2206842">
                <a:moveTo>
                  <a:pt x="0" y="0"/>
                </a:moveTo>
                <a:lnTo>
                  <a:pt x="2206842" y="0"/>
                </a:lnTo>
                <a:lnTo>
                  <a:pt x="2206842" y="2551262"/>
                </a:lnTo>
                <a:lnTo>
                  <a:pt x="0" y="2551262"/>
                </a:lnTo>
                <a:lnTo>
                  <a:pt x="0" y="0"/>
                </a:lnTo>
                <a:close/>
              </a:path>
            </a:pathLst>
          </a:custGeom>
          <a:blipFill>
            <a:blip r:embed="rId9"/>
            <a:stretch>
              <a:fillRect l="0" t="0" r="0" b="0"/>
            </a:stretch>
          </a:blipFill>
        </p:spPr>
      </p:sp>
      <p:sp>
        <p:nvSpPr>
          <p:cNvPr name="TextBox 13" id="13"/>
          <p:cNvSpPr txBox="true"/>
          <p:nvPr/>
        </p:nvSpPr>
        <p:spPr>
          <a:xfrm rot="0">
            <a:off x="767484" y="704747"/>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System Architecture Diagram</a:t>
            </a:r>
          </a:p>
        </p:txBody>
      </p:sp>
      <p:sp>
        <p:nvSpPr>
          <p:cNvPr name="TextBox 14" id="14"/>
          <p:cNvSpPr txBox="true"/>
          <p:nvPr/>
        </p:nvSpPr>
        <p:spPr>
          <a:xfrm rot="0">
            <a:off x="1526904" y="7725076"/>
            <a:ext cx="721816"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User</a:t>
            </a:r>
          </a:p>
        </p:txBody>
      </p:sp>
      <p:sp>
        <p:nvSpPr>
          <p:cNvPr name="TextBox 15" id="15"/>
          <p:cNvSpPr txBox="true"/>
          <p:nvPr/>
        </p:nvSpPr>
        <p:spPr>
          <a:xfrm rot="0">
            <a:off x="3293532" y="4444107"/>
            <a:ext cx="2602349"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cognitive   games</a:t>
            </a:r>
          </a:p>
        </p:txBody>
      </p:sp>
      <p:sp>
        <p:nvSpPr>
          <p:cNvPr name="TextBox 16" id="16"/>
          <p:cNvSpPr txBox="true"/>
          <p:nvPr/>
        </p:nvSpPr>
        <p:spPr>
          <a:xfrm rot="0">
            <a:off x="8541806" y="3333441"/>
            <a:ext cx="1995488"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Games score</a:t>
            </a:r>
          </a:p>
        </p:txBody>
      </p:sp>
      <p:sp>
        <p:nvSpPr>
          <p:cNvPr name="TextBox 17" id="17"/>
          <p:cNvSpPr txBox="true"/>
          <p:nvPr/>
        </p:nvSpPr>
        <p:spPr>
          <a:xfrm rot="0">
            <a:off x="13531117" y="4224958"/>
            <a:ext cx="1487329"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Database</a:t>
            </a:r>
          </a:p>
        </p:txBody>
      </p:sp>
      <p:sp>
        <p:nvSpPr>
          <p:cNvPr name="TextBox 18" id="18"/>
          <p:cNvSpPr txBox="true"/>
          <p:nvPr/>
        </p:nvSpPr>
        <p:spPr>
          <a:xfrm rot="0">
            <a:off x="10169704" y="7024473"/>
            <a:ext cx="3098363"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Games score recode</a:t>
            </a:r>
          </a:p>
        </p:txBody>
      </p:sp>
      <p:sp>
        <p:nvSpPr>
          <p:cNvPr name="TextBox 19" id="19"/>
          <p:cNvSpPr txBox="true"/>
          <p:nvPr/>
        </p:nvSpPr>
        <p:spPr>
          <a:xfrm rot="0">
            <a:off x="6751448" y="7725076"/>
            <a:ext cx="2392552" cy="156210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Track and Analyze Game Scores</a:t>
            </a:r>
          </a:p>
        </p:txBody>
      </p:sp>
      <p:sp>
        <p:nvSpPr>
          <p:cNvPr name="AutoShape 20" id="20"/>
          <p:cNvSpPr/>
          <p:nvPr/>
        </p:nvSpPr>
        <p:spPr>
          <a:xfrm flipH="true" flipV="true">
            <a:off x="5500374" y="6545660"/>
            <a:ext cx="1637447" cy="0"/>
          </a:xfrm>
          <a:prstGeom prst="line">
            <a:avLst/>
          </a:prstGeom>
          <a:ln cap="flat" w="66675">
            <a:solidFill>
              <a:srgbClr val="000000"/>
            </a:solidFill>
            <a:prstDash val="solid"/>
            <a:headEnd type="none" len="sm" w="sm"/>
            <a:tailEnd type="arrow" len="sm" w="med"/>
          </a:ln>
        </p:spPr>
      </p:sp>
      <p:sp>
        <p:nvSpPr>
          <p:cNvPr name="TextBox 21" id="21"/>
          <p:cNvSpPr txBox="true"/>
          <p:nvPr/>
        </p:nvSpPr>
        <p:spPr>
          <a:xfrm rot="0">
            <a:off x="3503329" y="8172751"/>
            <a:ext cx="2392552" cy="1038225"/>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Generate Analyze Report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337124" y="289260"/>
            <a:ext cx="17592541" cy="9714711"/>
            <a:chOff x="0" y="0"/>
            <a:chExt cx="4633426" cy="2558607"/>
          </a:xfrm>
        </p:grpSpPr>
        <p:sp>
          <p:nvSpPr>
            <p:cNvPr name="Freeform 3" id="3"/>
            <p:cNvSpPr/>
            <p:nvPr/>
          </p:nvSpPr>
          <p:spPr>
            <a:xfrm flipH="false" flipV="false" rot="0">
              <a:off x="0" y="0"/>
              <a:ext cx="4633426" cy="2558607"/>
            </a:xfrm>
            <a:custGeom>
              <a:avLst/>
              <a:gdLst/>
              <a:ahLst/>
              <a:cxnLst/>
              <a:rect r="r" b="b" t="t" l="l"/>
              <a:pathLst>
                <a:path h="2558607" w="4633426">
                  <a:moveTo>
                    <a:pt x="0" y="0"/>
                  </a:moveTo>
                  <a:lnTo>
                    <a:pt x="4633426" y="0"/>
                  </a:lnTo>
                  <a:lnTo>
                    <a:pt x="4633426" y="2558607"/>
                  </a:lnTo>
                  <a:lnTo>
                    <a:pt x="0" y="2558607"/>
                  </a:lnTo>
                  <a:close/>
                </a:path>
              </a:pathLst>
            </a:custGeom>
            <a:solidFill>
              <a:srgbClr val="F8F8F8"/>
            </a:solidFill>
          </p:spPr>
        </p:sp>
        <p:sp>
          <p:nvSpPr>
            <p:cNvPr name="TextBox 4" id="4"/>
            <p:cNvSpPr txBox="true"/>
            <p:nvPr/>
          </p:nvSpPr>
          <p:spPr>
            <a:xfrm>
              <a:off x="0" y="-57150"/>
              <a:ext cx="4633426" cy="261575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337124" y="608737"/>
            <a:ext cx="17950876" cy="9069526"/>
            <a:chOff x="0" y="0"/>
            <a:chExt cx="23934502" cy="12092701"/>
          </a:xfrm>
        </p:grpSpPr>
        <p:grpSp>
          <p:nvGrpSpPr>
            <p:cNvPr name="Group 6" id="6"/>
            <p:cNvGrpSpPr/>
            <p:nvPr/>
          </p:nvGrpSpPr>
          <p:grpSpPr>
            <a:xfrm rot="5400000">
              <a:off x="5844988" y="1023297"/>
              <a:ext cx="3423820" cy="5864586"/>
              <a:chOff x="0" y="0"/>
              <a:chExt cx="660400" cy="1131185"/>
            </a:xfrm>
          </p:grpSpPr>
          <p:sp>
            <p:nvSpPr>
              <p:cNvPr name="Freeform 7" id="7"/>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95250" cap="sq">
                <a:solidFill>
                  <a:srgbClr val="ECD0BD"/>
                </a:solidFill>
                <a:prstDash val="solid"/>
                <a:miter/>
              </a:ln>
            </p:spPr>
          </p:sp>
          <p:sp>
            <p:nvSpPr>
              <p:cNvPr name="TextBox 8" id="8"/>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5400000">
              <a:off x="887195" y="2935481"/>
              <a:ext cx="4429210" cy="3045609"/>
              <a:chOff x="0" y="0"/>
              <a:chExt cx="874906" cy="601602"/>
            </a:xfrm>
          </p:grpSpPr>
          <p:sp>
            <p:nvSpPr>
              <p:cNvPr name="Freeform 10" id="10"/>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72D6FE"/>
              </a:solidFill>
              <a:ln w="104775" cap="sq">
                <a:solidFill>
                  <a:srgbClr val="ECD0BD"/>
                </a:solidFill>
                <a:prstDash val="solid"/>
                <a:miter/>
              </a:ln>
            </p:spPr>
          </p:sp>
          <p:sp>
            <p:nvSpPr>
              <p:cNvPr name="TextBox 11" id="11"/>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sp>
          <p:nvSpPr>
            <p:cNvPr name="TextBox 12" id="12"/>
            <p:cNvSpPr txBox="true"/>
            <p:nvPr/>
          </p:nvSpPr>
          <p:spPr>
            <a:xfrm rot="0">
              <a:off x="0" y="123825"/>
              <a:ext cx="19414825" cy="1131469"/>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Requirements</a:t>
              </a:r>
            </a:p>
          </p:txBody>
        </p:sp>
        <p:grpSp>
          <p:nvGrpSpPr>
            <p:cNvPr name="Group 13" id="13"/>
            <p:cNvGrpSpPr/>
            <p:nvPr/>
          </p:nvGrpSpPr>
          <p:grpSpPr>
            <a:xfrm rot="5400000">
              <a:off x="17498253" y="6443107"/>
              <a:ext cx="3423820" cy="5864586"/>
              <a:chOff x="0" y="0"/>
              <a:chExt cx="660400" cy="1131185"/>
            </a:xfrm>
          </p:grpSpPr>
          <p:sp>
            <p:nvSpPr>
              <p:cNvPr name="Freeform 14" id="14"/>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95250" cap="sq">
                <a:solidFill>
                  <a:srgbClr val="ECD0BD"/>
                </a:solidFill>
                <a:prstDash val="solid"/>
                <a:miter/>
              </a:ln>
            </p:spPr>
          </p:sp>
          <p:sp>
            <p:nvSpPr>
              <p:cNvPr name="TextBox 15" id="15"/>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16" id="16"/>
            <p:cNvGrpSpPr/>
            <p:nvPr/>
          </p:nvGrpSpPr>
          <p:grpSpPr>
            <a:xfrm rot="5400000">
              <a:off x="12540460" y="8355291"/>
              <a:ext cx="4429210" cy="3045609"/>
              <a:chOff x="0" y="0"/>
              <a:chExt cx="874906" cy="601602"/>
            </a:xfrm>
          </p:grpSpPr>
          <p:sp>
            <p:nvSpPr>
              <p:cNvPr name="Freeform 17" id="17"/>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FE7C97"/>
              </a:solidFill>
              <a:ln w="95250" cap="sq">
                <a:solidFill>
                  <a:srgbClr val="ECD0BD"/>
                </a:solidFill>
                <a:prstDash val="solid"/>
                <a:miter/>
              </a:ln>
            </p:spPr>
          </p:sp>
          <p:sp>
            <p:nvSpPr>
              <p:cNvPr name="TextBox 18" id="18"/>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grpSp>
          <p:nvGrpSpPr>
            <p:cNvPr name="Group 19" id="19"/>
            <p:cNvGrpSpPr/>
            <p:nvPr/>
          </p:nvGrpSpPr>
          <p:grpSpPr>
            <a:xfrm rot="5400000">
              <a:off x="6143972" y="6347323"/>
              <a:ext cx="3232252" cy="5864586"/>
              <a:chOff x="0" y="0"/>
              <a:chExt cx="623450" cy="1131185"/>
            </a:xfrm>
          </p:grpSpPr>
          <p:sp>
            <p:nvSpPr>
              <p:cNvPr name="Freeform 20" id="20"/>
              <p:cNvSpPr/>
              <p:nvPr/>
            </p:nvSpPr>
            <p:spPr>
              <a:xfrm flipH="false" flipV="false" rot="0">
                <a:off x="0" y="0"/>
                <a:ext cx="623450" cy="1131185"/>
              </a:xfrm>
              <a:custGeom>
                <a:avLst/>
                <a:gdLst/>
                <a:ahLst/>
                <a:cxnLst/>
                <a:rect r="r" b="b" t="t" l="l"/>
                <a:pathLst>
                  <a:path h="1131185" w="623450">
                    <a:moveTo>
                      <a:pt x="207929" y="19070"/>
                    </a:moveTo>
                    <a:cubicBezTo>
                      <a:pt x="239788" y="7556"/>
                      <a:pt x="276229" y="0"/>
                      <a:pt x="311893" y="0"/>
                    </a:cubicBezTo>
                    <a:cubicBezTo>
                      <a:pt x="347558" y="0"/>
                      <a:pt x="381876" y="6476"/>
                      <a:pt x="413502" y="17990"/>
                    </a:cubicBezTo>
                    <a:cubicBezTo>
                      <a:pt x="414176" y="18350"/>
                      <a:pt x="414848" y="18350"/>
                      <a:pt x="415521" y="18710"/>
                    </a:cubicBezTo>
                    <a:cubicBezTo>
                      <a:pt x="534289" y="64765"/>
                      <a:pt x="621768" y="186379"/>
                      <a:pt x="623450" y="335574"/>
                    </a:cubicBezTo>
                    <a:lnTo>
                      <a:pt x="623450" y="1131185"/>
                    </a:lnTo>
                    <a:lnTo>
                      <a:pt x="0" y="1131185"/>
                    </a:lnTo>
                    <a:lnTo>
                      <a:pt x="0" y="336165"/>
                    </a:lnTo>
                    <a:cubicBezTo>
                      <a:pt x="1682" y="185660"/>
                      <a:pt x="87815" y="64045"/>
                      <a:pt x="207929" y="19070"/>
                    </a:cubicBezTo>
                    <a:close/>
                  </a:path>
                </a:pathLst>
              </a:custGeom>
              <a:solidFill>
                <a:srgbClr val="FFFFFF"/>
              </a:solidFill>
              <a:ln w="95250" cap="sq">
                <a:solidFill>
                  <a:srgbClr val="ECD0BD"/>
                </a:solidFill>
                <a:prstDash val="solid"/>
                <a:miter/>
              </a:ln>
            </p:spPr>
          </p:sp>
          <p:sp>
            <p:nvSpPr>
              <p:cNvPr name="TextBox 21" id="21"/>
              <p:cNvSpPr txBox="true"/>
              <p:nvPr/>
            </p:nvSpPr>
            <p:spPr>
              <a:xfrm>
                <a:off x="0" y="212725"/>
                <a:ext cx="623450" cy="918460"/>
              </a:xfrm>
              <a:prstGeom prst="rect">
                <a:avLst/>
              </a:prstGeom>
            </p:spPr>
            <p:txBody>
              <a:bodyPr anchor="ctr" rtlCol="false" tIns="50800" lIns="50800" bIns="50800" rIns="50800"/>
              <a:lstStyle/>
              <a:p>
                <a:pPr algn="ctr">
                  <a:lnSpc>
                    <a:spcPts val="1925"/>
                  </a:lnSpc>
                </a:pPr>
              </a:p>
            </p:txBody>
          </p:sp>
        </p:grpSp>
        <p:grpSp>
          <p:nvGrpSpPr>
            <p:cNvPr name="Group 22" id="22"/>
            <p:cNvGrpSpPr/>
            <p:nvPr/>
          </p:nvGrpSpPr>
          <p:grpSpPr>
            <a:xfrm rot="5400000">
              <a:off x="1214305" y="8231381"/>
              <a:ext cx="4181390" cy="3045609"/>
              <a:chOff x="0" y="0"/>
              <a:chExt cx="825954" cy="601602"/>
            </a:xfrm>
          </p:grpSpPr>
          <p:sp>
            <p:nvSpPr>
              <p:cNvPr name="Freeform 23" id="23"/>
              <p:cNvSpPr/>
              <p:nvPr/>
            </p:nvSpPr>
            <p:spPr>
              <a:xfrm flipH="false" flipV="false" rot="0">
                <a:off x="0" y="0"/>
                <a:ext cx="825953" cy="601602"/>
              </a:xfrm>
              <a:custGeom>
                <a:avLst/>
                <a:gdLst/>
                <a:ahLst/>
                <a:cxnLst/>
                <a:rect r="r" b="b" t="t" l="l"/>
                <a:pathLst>
                  <a:path h="601602" w="825953">
                    <a:moveTo>
                      <a:pt x="0" y="0"/>
                    </a:moveTo>
                    <a:lnTo>
                      <a:pt x="622754" y="0"/>
                    </a:lnTo>
                    <a:lnTo>
                      <a:pt x="825953" y="300801"/>
                    </a:lnTo>
                    <a:lnTo>
                      <a:pt x="622754" y="601602"/>
                    </a:lnTo>
                    <a:lnTo>
                      <a:pt x="0" y="601602"/>
                    </a:lnTo>
                    <a:lnTo>
                      <a:pt x="203200" y="300801"/>
                    </a:lnTo>
                    <a:lnTo>
                      <a:pt x="0" y="0"/>
                    </a:lnTo>
                    <a:close/>
                  </a:path>
                </a:pathLst>
              </a:custGeom>
              <a:solidFill>
                <a:srgbClr val="EE6E2C"/>
              </a:solidFill>
              <a:ln w="95250" cap="sq">
                <a:solidFill>
                  <a:srgbClr val="ECD0BD"/>
                </a:solidFill>
                <a:prstDash val="solid"/>
                <a:miter/>
              </a:ln>
            </p:spPr>
          </p:sp>
          <p:sp>
            <p:nvSpPr>
              <p:cNvPr name="TextBox 24" id="24"/>
              <p:cNvSpPr txBox="true"/>
              <p:nvPr/>
            </p:nvSpPr>
            <p:spPr>
              <a:xfrm>
                <a:off x="177800" y="85725"/>
                <a:ext cx="571954" cy="515877"/>
              </a:xfrm>
              <a:prstGeom prst="rect">
                <a:avLst/>
              </a:prstGeom>
            </p:spPr>
            <p:txBody>
              <a:bodyPr anchor="ctr" rtlCol="false" tIns="50800" lIns="50800" bIns="50800" rIns="50800"/>
              <a:lstStyle/>
              <a:p>
                <a:pPr algn="ctr">
                  <a:lnSpc>
                    <a:spcPts val="1925"/>
                  </a:lnSpc>
                </a:pPr>
              </a:p>
            </p:txBody>
          </p:sp>
        </p:grpSp>
        <p:grpSp>
          <p:nvGrpSpPr>
            <p:cNvPr name="Group 25" id="25"/>
            <p:cNvGrpSpPr/>
            <p:nvPr/>
          </p:nvGrpSpPr>
          <p:grpSpPr>
            <a:xfrm rot="5400000">
              <a:off x="17498253" y="1023297"/>
              <a:ext cx="3423820" cy="5864586"/>
              <a:chOff x="0" y="0"/>
              <a:chExt cx="660400" cy="1131185"/>
            </a:xfrm>
          </p:grpSpPr>
          <p:sp>
            <p:nvSpPr>
              <p:cNvPr name="Freeform 26" id="26"/>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104775" cap="sq">
                <a:solidFill>
                  <a:srgbClr val="ECD0BD"/>
                </a:solidFill>
                <a:prstDash val="solid"/>
                <a:miter/>
              </a:ln>
            </p:spPr>
          </p:sp>
          <p:sp>
            <p:nvSpPr>
              <p:cNvPr name="TextBox 27" id="27"/>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28" id="28"/>
            <p:cNvGrpSpPr/>
            <p:nvPr/>
          </p:nvGrpSpPr>
          <p:grpSpPr>
            <a:xfrm rot="5400000">
              <a:off x="12540460" y="2935481"/>
              <a:ext cx="4429210" cy="3045609"/>
              <a:chOff x="0" y="0"/>
              <a:chExt cx="874906" cy="601602"/>
            </a:xfrm>
          </p:grpSpPr>
          <p:sp>
            <p:nvSpPr>
              <p:cNvPr name="Freeform 29" id="29"/>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E1D413"/>
              </a:solidFill>
              <a:ln w="95250" cap="sq">
                <a:solidFill>
                  <a:srgbClr val="ECD0BD"/>
                </a:solidFill>
                <a:prstDash val="solid"/>
                <a:miter/>
              </a:ln>
            </p:spPr>
          </p:sp>
          <p:sp>
            <p:nvSpPr>
              <p:cNvPr name="TextBox 30" id="30"/>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sp>
          <p:nvSpPr>
            <p:cNvPr name="TextBox 31" id="31"/>
            <p:cNvSpPr txBox="true"/>
            <p:nvPr/>
          </p:nvSpPr>
          <p:spPr>
            <a:xfrm rot="0">
              <a:off x="1782195" y="385926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Functional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2" id="32"/>
            <p:cNvSpPr txBox="true"/>
            <p:nvPr/>
          </p:nvSpPr>
          <p:spPr>
            <a:xfrm rot="0">
              <a:off x="13488912" y="3860376"/>
              <a:ext cx="2569964"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Non-Functional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3" id="33"/>
            <p:cNvSpPr txBox="true"/>
            <p:nvPr/>
          </p:nvSpPr>
          <p:spPr>
            <a:xfrm rot="0">
              <a:off x="2188595" y="927907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Personal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4" id="34"/>
            <p:cNvSpPr txBox="true"/>
            <p:nvPr/>
          </p:nvSpPr>
          <p:spPr>
            <a:xfrm rot="0">
              <a:off x="13657881" y="927907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System</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5" id="35"/>
            <p:cNvSpPr txBox="true"/>
            <p:nvPr/>
          </p:nvSpPr>
          <p:spPr>
            <a:xfrm rot="0">
              <a:off x="17432917" y="2494196"/>
              <a:ext cx="2427089" cy="2873798"/>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Usability.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Performance.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Scalability.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Security.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Reliability.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Compliance</a:t>
              </a:r>
            </a:p>
          </p:txBody>
        </p:sp>
        <p:sp>
          <p:nvSpPr>
            <p:cNvPr name="TextBox 36" id="36"/>
            <p:cNvSpPr txBox="true"/>
            <p:nvPr/>
          </p:nvSpPr>
          <p:spPr>
            <a:xfrm rot="0">
              <a:off x="6121151" y="8758155"/>
              <a:ext cx="2610644" cy="2192256"/>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For Patient.</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For Caregivers.</a:t>
              </a:r>
            </a:p>
            <a:p>
              <a:pPr algn="just">
                <a:lnSpc>
                  <a:spcPts val="7767"/>
                </a:lnSpc>
              </a:pPr>
            </a:p>
          </p:txBody>
        </p:sp>
        <p:sp>
          <p:nvSpPr>
            <p:cNvPr name="TextBox 37" id="37"/>
            <p:cNvSpPr txBox="true"/>
            <p:nvPr/>
          </p:nvSpPr>
          <p:spPr>
            <a:xfrm rot="60000">
              <a:off x="17453095" y="8669930"/>
              <a:ext cx="6462060" cy="2368715"/>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Hardware.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Software.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Development Tools.</a:t>
              </a:r>
            </a:p>
            <a:p>
              <a:pPr algn="just">
                <a:lnSpc>
                  <a:spcPts val="5778"/>
                </a:lnSpc>
              </a:pPr>
            </a:p>
          </p:txBody>
        </p:sp>
      </p:grpSp>
      <p:sp>
        <p:nvSpPr>
          <p:cNvPr name="Freeform 38" id="38"/>
          <p:cNvSpPr/>
          <p:nvPr/>
        </p:nvSpPr>
        <p:spPr>
          <a:xfrm flipH="true" flipV="true" rot="0">
            <a:off x="337124" y="7650227"/>
            <a:ext cx="2329403" cy="2353744"/>
          </a:xfrm>
          <a:custGeom>
            <a:avLst/>
            <a:gdLst/>
            <a:ahLst/>
            <a:cxnLst/>
            <a:rect r="r" b="b" t="t" l="l"/>
            <a:pathLst>
              <a:path h="2353744" w="2329403">
                <a:moveTo>
                  <a:pt x="2329403" y="2353744"/>
                </a:moveTo>
                <a:lnTo>
                  <a:pt x="0" y="2353744"/>
                </a:lnTo>
                <a:lnTo>
                  <a:pt x="0" y="0"/>
                </a:lnTo>
                <a:lnTo>
                  <a:pt x="2329403" y="0"/>
                </a:lnTo>
                <a:lnTo>
                  <a:pt x="2329403" y="2353744"/>
                </a:lnTo>
                <a:close/>
              </a:path>
            </a:pathLst>
          </a:custGeom>
          <a:blipFill>
            <a:blip r:embed="rId2">
              <a:alphaModFix amt="12000"/>
            </a:blip>
            <a:stretch>
              <a:fillRect l="-114288" t="0" r="0" b="-19290"/>
            </a:stretch>
          </a:blipFill>
        </p:spPr>
      </p:sp>
      <p:sp>
        <p:nvSpPr>
          <p:cNvPr name="Freeform 39" id="39"/>
          <p:cNvSpPr/>
          <p:nvPr/>
        </p:nvSpPr>
        <p:spPr>
          <a:xfrm flipH="false" flipV="false" rot="0">
            <a:off x="15600261" y="289260"/>
            <a:ext cx="2329403" cy="2353744"/>
          </a:xfrm>
          <a:custGeom>
            <a:avLst/>
            <a:gdLst/>
            <a:ahLst/>
            <a:cxnLst/>
            <a:rect r="r" b="b" t="t" l="l"/>
            <a:pathLst>
              <a:path h="2353744" w="2329403">
                <a:moveTo>
                  <a:pt x="0" y="0"/>
                </a:moveTo>
                <a:lnTo>
                  <a:pt x="2329404" y="0"/>
                </a:lnTo>
                <a:lnTo>
                  <a:pt x="2329404" y="2353744"/>
                </a:lnTo>
                <a:lnTo>
                  <a:pt x="0" y="2353744"/>
                </a:lnTo>
                <a:lnTo>
                  <a:pt x="0" y="0"/>
                </a:lnTo>
                <a:close/>
              </a:path>
            </a:pathLst>
          </a:custGeom>
          <a:blipFill>
            <a:blip r:embed="rId2">
              <a:alphaModFix amt="12000"/>
            </a:blip>
            <a:stretch>
              <a:fillRect l="-114288" t="0" r="0" b="-19290"/>
            </a:stretch>
          </a:blipFill>
        </p:spPr>
      </p:sp>
      <p:sp>
        <p:nvSpPr>
          <p:cNvPr name="TextBox 40" id="40"/>
          <p:cNvSpPr txBox="true"/>
          <p:nvPr/>
        </p:nvSpPr>
        <p:spPr>
          <a:xfrm rot="0">
            <a:off x="4076442" y="2595379"/>
            <a:ext cx="3570238" cy="2167255"/>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Cognitive Game Platform</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Game ScoreTracking System</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User Interface </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Data Analysis </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Monthly Reports</a:t>
            </a:r>
          </a:p>
          <a:p>
            <a:pPr algn="just">
              <a:lnSpc>
                <a:spcPts val="286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152525"/>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Work Breakdown Chart</a:t>
            </a:r>
          </a:p>
        </p:txBody>
      </p:sp>
      <p:grpSp>
        <p:nvGrpSpPr>
          <p:cNvPr name="Group 3" id="3"/>
          <p:cNvGrpSpPr/>
          <p:nvPr/>
        </p:nvGrpSpPr>
        <p:grpSpPr>
          <a:xfrm rot="0">
            <a:off x="1663266" y="2745731"/>
            <a:ext cx="14374606" cy="6181097"/>
            <a:chOff x="0" y="0"/>
            <a:chExt cx="19166142" cy="8241462"/>
          </a:xfrm>
        </p:grpSpPr>
        <p:sp>
          <p:nvSpPr>
            <p:cNvPr name="Freeform 4" id="4"/>
            <p:cNvSpPr/>
            <p:nvPr/>
          </p:nvSpPr>
          <p:spPr>
            <a:xfrm flipH="false" flipV="false" rot="0">
              <a:off x="0" y="199875"/>
              <a:ext cx="19166142" cy="8041587"/>
            </a:xfrm>
            <a:custGeom>
              <a:avLst/>
              <a:gdLst/>
              <a:ahLst/>
              <a:cxnLst/>
              <a:rect r="r" b="b" t="t" l="l"/>
              <a:pathLst>
                <a:path h="8041587" w="19166142">
                  <a:moveTo>
                    <a:pt x="0" y="0"/>
                  </a:moveTo>
                  <a:lnTo>
                    <a:pt x="19166142" y="0"/>
                  </a:lnTo>
                  <a:lnTo>
                    <a:pt x="19166142" y="8041587"/>
                  </a:lnTo>
                  <a:lnTo>
                    <a:pt x="0" y="8041587"/>
                  </a:lnTo>
                  <a:lnTo>
                    <a:pt x="0" y="0"/>
                  </a:lnTo>
                  <a:close/>
                </a:path>
              </a:pathLst>
            </a:custGeom>
            <a:blipFill>
              <a:blip r:embed="rId2"/>
              <a:stretch>
                <a:fillRect l="0" t="0" r="0" b="0"/>
              </a:stretch>
            </a:blipFill>
          </p:spPr>
        </p:sp>
        <p:grpSp>
          <p:nvGrpSpPr>
            <p:cNvPr name="Group 5" id="5"/>
            <p:cNvGrpSpPr/>
            <p:nvPr/>
          </p:nvGrpSpPr>
          <p:grpSpPr>
            <a:xfrm rot="0">
              <a:off x="7596815" y="0"/>
              <a:ext cx="3751875" cy="884771"/>
              <a:chOff x="0" y="0"/>
              <a:chExt cx="741111" cy="174770"/>
            </a:xfrm>
          </p:grpSpPr>
          <p:sp>
            <p:nvSpPr>
              <p:cNvPr name="Freeform 6" id="6"/>
              <p:cNvSpPr/>
              <p:nvPr/>
            </p:nvSpPr>
            <p:spPr>
              <a:xfrm flipH="false" flipV="false" rot="0">
                <a:off x="0" y="0"/>
                <a:ext cx="741111" cy="174770"/>
              </a:xfrm>
              <a:custGeom>
                <a:avLst/>
                <a:gdLst/>
                <a:ahLst/>
                <a:cxnLst/>
                <a:rect r="r" b="b" t="t" l="l"/>
                <a:pathLst>
                  <a:path h="174770" w="741111">
                    <a:moveTo>
                      <a:pt x="0" y="0"/>
                    </a:moveTo>
                    <a:lnTo>
                      <a:pt x="741111" y="0"/>
                    </a:lnTo>
                    <a:lnTo>
                      <a:pt x="741111" y="174770"/>
                    </a:lnTo>
                    <a:lnTo>
                      <a:pt x="0" y="174770"/>
                    </a:lnTo>
                    <a:close/>
                  </a:path>
                </a:pathLst>
              </a:custGeom>
              <a:solidFill>
                <a:srgbClr val="99ACFF"/>
              </a:solidFill>
            </p:spPr>
          </p:sp>
          <p:sp>
            <p:nvSpPr>
              <p:cNvPr name="TextBox 7" id="7"/>
              <p:cNvSpPr txBox="true"/>
              <p:nvPr/>
            </p:nvSpPr>
            <p:spPr>
              <a:xfrm>
                <a:off x="0" y="-28575"/>
                <a:ext cx="741111" cy="203345"/>
              </a:xfrm>
              <a:prstGeom prst="rect">
                <a:avLst/>
              </a:prstGeom>
            </p:spPr>
            <p:txBody>
              <a:bodyPr anchor="ctr" rtlCol="false" tIns="50800" lIns="50800" bIns="50800" rIns="50800"/>
              <a:lstStyle/>
              <a:p>
                <a:pPr algn="ctr">
                  <a:lnSpc>
                    <a:spcPts val="1680"/>
                  </a:lnSpc>
                </a:pPr>
                <a:r>
                  <a:rPr lang="en-US" b="true" sz="1200" spc="-98">
                    <a:solidFill>
                      <a:srgbClr val="1E3F48"/>
                    </a:solidFill>
                    <a:latin typeface="Public Sans Bold"/>
                    <a:ea typeface="Public Sans Bold"/>
                    <a:cs typeface="Public Sans Bold"/>
                    <a:sym typeface="Public Sans Bold"/>
                  </a:rPr>
                  <a:t>Multi-Sensory Cognitive Training </a:t>
                </a:r>
              </a:p>
            </p:txBody>
          </p:sp>
        </p:grpSp>
        <p:grpSp>
          <p:nvGrpSpPr>
            <p:cNvPr name="Group 8" id="8"/>
            <p:cNvGrpSpPr/>
            <p:nvPr/>
          </p:nvGrpSpPr>
          <p:grpSpPr>
            <a:xfrm rot="0">
              <a:off x="14042409" y="6958879"/>
              <a:ext cx="1890055" cy="647786"/>
              <a:chOff x="0" y="0"/>
              <a:chExt cx="373344" cy="127958"/>
            </a:xfrm>
          </p:grpSpPr>
          <p:sp>
            <p:nvSpPr>
              <p:cNvPr name="Freeform 9" id="9"/>
              <p:cNvSpPr/>
              <p:nvPr/>
            </p:nvSpPr>
            <p:spPr>
              <a:xfrm flipH="false" flipV="false" rot="0">
                <a:off x="0" y="0"/>
                <a:ext cx="373344" cy="127958"/>
              </a:xfrm>
              <a:custGeom>
                <a:avLst/>
                <a:gdLst/>
                <a:ahLst/>
                <a:cxnLst/>
                <a:rect r="r" b="b" t="t" l="l"/>
                <a:pathLst>
                  <a:path h="127958" w="373344">
                    <a:moveTo>
                      <a:pt x="0" y="0"/>
                    </a:moveTo>
                    <a:lnTo>
                      <a:pt x="373344" y="0"/>
                    </a:lnTo>
                    <a:lnTo>
                      <a:pt x="373344" y="127958"/>
                    </a:lnTo>
                    <a:lnTo>
                      <a:pt x="0" y="127958"/>
                    </a:lnTo>
                    <a:close/>
                  </a:path>
                </a:pathLst>
              </a:custGeom>
              <a:solidFill>
                <a:srgbClr val="ACCDDF"/>
              </a:solidFill>
            </p:spPr>
          </p:sp>
          <p:sp>
            <p:nvSpPr>
              <p:cNvPr name="TextBox 10" id="10"/>
              <p:cNvSpPr txBox="true"/>
              <p:nvPr/>
            </p:nvSpPr>
            <p:spPr>
              <a:xfrm>
                <a:off x="0" y="-28575"/>
                <a:ext cx="373344" cy="156533"/>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Generate Analyze Report</a:t>
                </a:r>
              </a:p>
            </p:txBody>
          </p:sp>
        </p:grpSp>
        <p:grpSp>
          <p:nvGrpSpPr>
            <p:cNvPr name="Group 11" id="11"/>
            <p:cNvGrpSpPr/>
            <p:nvPr/>
          </p:nvGrpSpPr>
          <p:grpSpPr>
            <a:xfrm rot="0">
              <a:off x="14042409" y="5815453"/>
              <a:ext cx="1890055" cy="647786"/>
              <a:chOff x="0" y="0"/>
              <a:chExt cx="373344" cy="127958"/>
            </a:xfrm>
          </p:grpSpPr>
          <p:sp>
            <p:nvSpPr>
              <p:cNvPr name="Freeform 12" id="12"/>
              <p:cNvSpPr/>
              <p:nvPr/>
            </p:nvSpPr>
            <p:spPr>
              <a:xfrm flipH="false" flipV="false" rot="0">
                <a:off x="0" y="0"/>
                <a:ext cx="373344" cy="127958"/>
              </a:xfrm>
              <a:custGeom>
                <a:avLst/>
                <a:gdLst/>
                <a:ahLst/>
                <a:cxnLst/>
                <a:rect r="r" b="b" t="t" l="l"/>
                <a:pathLst>
                  <a:path h="127958" w="373344">
                    <a:moveTo>
                      <a:pt x="0" y="0"/>
                    </a:moveTo>
                    <a:lnTo>
                      <a:pt x="373344" y="0"/>
                    </a:lnTo>
                    <a:lnTo>
                      <a:pt x="373344" y="127958"/>
                    </a:lnTo>
                    <a:lnTo>
                      <a:pt x="0" y="127958"/>
                    </a:lnTo>
                    <a:close/>
                  </a:path>
                </a:pathLst>
              </a:custGeom>
              <a:solidFill>
                <a:srgbClr val="ACCDDF"/>
              </a:solidFill>
            </p:spPr>
          </p:sp>
          <p:sp>
            <p:nvSpPr>
              <p:cNvPr name="TextBox 13" id="13"/>
              <p:cNvSpPr txBox="true"/>
              <p:nvPr/>
            </p:nvSpPr>
            <p:spPr>
              <a:xfrm>
                <a:off x="0" y="-28575"/>
                <a:ext cx="373344" cy="156533"/>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Track and Analyze Game Scores</a:t>
                </a:r>
              </a:p>
            </p:txBody>
          </p:sp>
        </p:grpSp>
        <p:grpSp>
          <p:nvGrpSpPr>
            <p:cNvPr name="Group 14" id="14"/>
            <p:cNvGrpSpPr/>
            <p:nvPr/>
          </p:nvGrpSpPr>
          <p:grpSpPr>
            <a:xfrm rot="0">
              <a:off x="14042409" y="4671069"/>
              <a:ext cx="1853282" cy="585584"/>
              <a:chOff x="0" y="0"/>
              <a:chExt cx="366080" cy="115671"/>
            </a:xfrm>
          </p:grpSpPr>
          <p:sp>
            <p:nvSpPr>
              <p:cNvPr name="Freeform 15" id="15"/>
              <p:cNvSpPr/>
              <p:nvPr/>
            </p:nvSpPr>
            <p:spPr>
              <a:xfrm flipH="false" flipV="false" rot="0">
                <a:off x="0" y="0"/>
                <a:ext cx="366080" cy="115671"/>
              </a:xfrm>
              <a:custGeom>
                <a:avLst/>
                <a:gdLst/>
                <a:ahLst/>
                <a:cxnLst/>
                <a:rect r="r" b="b" t="t" l="l"/>
                <a:pathLst>
                  <a:path h="115671" w="366080">
                    <a:moveTo>
                      <a:pt x="0" y="0"/>
                    </a:moveTo>
                    <a:lnTo>
                      <a:pt x="366080" y="0"/>
                    </a:lnTo>
                    <a:lnTo>
                      <a:pt x="366080" y="115671"/>
                    </a:lnTo>
                    <a:lnTo>
                      <a:pt x="0" y="115671"/>
                    </a:lnTo>
                    <a:close/>
                  </a:path>
                </a:pathLst>
              </a:custGeom>
              <a:solidFill>
                <a:srgbClr val="ACCDDF"/>
              </a:solidFill>
            </p:spPr>
          </p:sp>
          <p:sp>
            <p:nvSpPr>
              <p:cNvPr name="TextBox 16" id="16"/>
              <p:cNvSpPr txBox="true"/>
              <p:nvPr/>
            </p:nvSpPr>
            <p:spPr>
              <a:xfrm>
                <a:off x="0" y="-28575"/>
                <a:ext cx="366080" cy="144246"/>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Games score recode</a:t>
                </a:r>
              </a:p>
            </p:txBody>
          </p:sp>
        </p:grpSp>
        <p:grpSp>
          <p:nvGrpSpPr>
            <p:cNvPr name="Group 17" id="17"/>
            <p:cNvGrpSpPr/>
            <p:nvPr/>
          </p:nvGrpSpPr>
          <p:grpSpPr>
            <a:xfrm rot="0">
              <a:off x="14042409" y="3477867"/>
              <a:ext cx="1853282" cy="901786"/>
              <a:chOff x="0" y="0"/>
              <a:chExt cx="366080" cy="178131"/>
            </a:xfrm>
          </p:grpSpPr>
          <p:sp>
            <p:nvSpPr>
              <p:cNvPr name="Freeform 18" id="18"/>
              <p:cNvSpPr/>
              <p:nvPr/>
            </p:nvSpPr>
            <p:spPr>
              <a:xfrm flipH="false" flipV="false" rot="0">
                <a:off x="0" y="0"/>
                <a:ext cx="366080" cy="178131"/>
              </a:xfrm>
              <a:custGeom>
                <a:avLst/>
                <a:gdLst/>
                <a:ahLst/>
                <a:cxnLst/>
                <a:rect r="r" b="b" t="t" l="l"/>
                <a:pathLst>
                  <a:path h="178131" w="366080">
                    <a:moveTo>
                      <a:pt x="0" y="0"/>
                    </a:moveTo>
                    <a:lnTo>
                      <a:pt x="366080" y="0"/>
                    </a:lnTo>
                    <a:lnTo>
                      <a:pt x="366080" y="178131"/>
                    </a:lnTo>
                    <a:lnTo>
                      <a:pt x="0" y="178131"/>
                    </a:lnTo>
                    <a:close/>
                  </a:path>
                </a:pathLst>
              </a:custGeom>
              <a:solidFill>
                <a:srgbClr val="ACCDDF"/>
              </a:solidFill>
            </p:spPr>
          </p:sp>
          <p:sp>
            <p:nvSpPr>
              <p:cNvPr name="TextBox 19" id="19"/>
              <p:cNvSpPr txBox="true"/>
              <p:nvPr/>
            </p:nvSpPr>
            <p:spPr>
              <a:xfrm>
                <a:off x="0" y="-28575"/>
                <a:ext cx="366080" cy="206706"/>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Multi-Sensory Cognitive Training Games</a:t>
                </a:r>
              </a:p>
            </p:txBody>
          </p:sp>
        </p:grpSp>
        <p:sp>
          <p:nvSpPr>
            <p:cNvPr name="AutoShape 20" id="20"/>
            <p:cNvSpPr/>
            <p:nvPr/>
          </p:nvSpPr>
          <p:spPr>
            <a:xfrm>
              <a:off x="13479943" y="5815453"/>
              <a:ext cx="0" cy="1950663"/>
            </a:xfrm>
            <a:prstGeom prst="line">
              <a:avLst/>
            </a:prstGeom>
            <a:ln cap="flat" w="25400">
              <a:solidFill>
                <a:srgbClr val="1E3F48"/>
              </a:solidFill>
              <a:prstDash val="solid"/>
              <a:headEnd type="none" len="sm" w="sm"/>
              <a:tailEnd type="none" len="sm" w="sm"/>
            </a:ln>
          </p:spPr>
        </p:sp>
        <p:sp>
          <p:nvSpPr>
            <p:cNvPr name="AutoShape 21" id="21"/>
            <p:cNvSpPr/>
            <p:nvPr/>
          </p:nvSpPr>
          <p:spPr>
            <a:xfrm flipV="true">
              <a:off x="13493343" y="6082369"/>
              <a:ext cx="548773" cy="12700"/>
            </a:xfrm>
            <a:prstGeom prst="line">
              <a:avLst/>
            </a:prstGeom>
            <a:ln cap="flat" w="25400">
              <a:solidFill>
                <a:srgbClr val="1E3F48"/>
              </a:solidFill>
              <a:prstDash val="solid"/>
              <a:headEnd type="none" len="sm" w="sm"/>
              <a:tailEnd type="triangle" len="med" w="lg"/>
            </a:ln>
          </p:spPr>
        </p:sp>
        <p:sp>
          <p:nvSpPr>
            <p:cNvPr name="AutoShape 22" id="22"/>
            <p:cNvSpPr/>
            <p:nvPr/>
          </p:nvSpPr>
          <p:spPr>
            <a:xfrm flipV="true">
              <a:off x="13480237" y="7263888"/>
              <a:ext cx="548773" cy="12700"/>
            </a:xfrm>
            <a:prstGeom prst="line">
              <a:avLst/>
            </a:prstGeom>
            <a:ln cap="flat" w="25400">
              <a:solidFill>
                <a:srgbClr val="1E3F48"/>
              </a:solidFill>
              <a:prstDash val="solid"/>
              <a:headEnd type="none" len="sm" w="sm"/>
              <a:tailEnd type="triangle" len="med" w="lg"/>
            </a:ln>
          </p:spPr>
        </p:sp>
      </p:grpSp>
    </p:spTree>
  </p:cSld>
  <p:clrMapOvr>
    <a:masterClrMapping/>
  </p:clrMapOvr>
</p:sld>
</file>

<file path=ppt/slides/slide3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306869" y="6331121"/>
            <a:ext cx="4707224" cy="2778503"/>
            <a:chOff x="0" y="0"/>
            <a:chExt cx="1239763" cy="731787"/>
          </a:xfrm>
        </p:grpSpPr>
        <p:sp>
          <p:nvSpPr>
            <p:cNvPr name="Freeform 3" id="3"/>
            <p:cNvSpPr/>
            <p:nvPr/>
          </p:nvSpPr>
          <p:spPr>
            <a:xfrm flipH="false" flipV="false" rot="0">
              <a:off x="0" y="0"/>
              <a:ext cx="1239763" cy="731787"/>
            </a:xfrm>
            <a:custGeom>
              <a:avLst/>
              <a:gdLst/>
              <a:ahLst/>
              <a:cxnLst/>
              <a:rect r="r" b="b" t="t" l="l"/>
              <a:pathLst>
                <a:path h="731787" w="1239763">
                  <a:moveTo>
                    <a:pt x="0" y="0"/>
                  </a:moveTo>
                  <a:lnTo>
                    <a:pt x="1239763" y="0"/>
                  </a:lnTo>
                  <a:lnTo>
                    <a:pt x="1239763" y="731787"/>
                  </a:lnTo>
                  <a:lnTo>
                    <a:pt x="0" y="731787"/>
                  </a:lnTo>
                  <a:close/>
                </a:path>
              </a:pathLst>
            </a:custGeom>
            <a:solidFill>
              <a:srgbClr val="DAA972"/>
            </a:solidFill>
          </p:spPr>
        </p:sp>
        <p:sp>
          <p:nvSpPr>
            <p:cNvPr name="TextBox 4" id="4"/>
            <p:cNvSpPr txBox="true"/>
            <p:nvPr/>
          </p:nvSpPr>
          <p:spPr>
            <a:xfrm>
              <a:off x="0" y="-57150"/>
              <a:ext cx="1239763" cy="78893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674591" y="2364997"/>
            <a:ext cx="4863246" cy="2778503"/>
            <a:chOff x="0" y="0"/>
            <a:chExt cx="1280855" cy="731787"/>
          </a:xfrm>
        </p:grpSpPr>
        <p:sp>
          <p:nvSpPr>
            <p:cNvPr name="Freeform 6" id="6"/>
            <p:cNvSpPr/>
            <p:nvPr/>
          </p:nvSpPr>
          <p:spPr>
            <a:xfrm flipH="false" flipV="false" rot="0">
              <a:off x="0" y="0"/>
              <a:ext cx="1280855" cy="731787"/>
            </a:xfrm>
            <a:custGeom>
              <a:avLst/>
              <a:gdLst/>
              <a:ahLst/>
              <a:cxnLst/>
              <a:rect r="r" b="b" t="t" l="l"/>
              <a:pathLst>
                <a:path h="731787" w="1280855">
                  <a:moveTo>
                    <a:pt x="0" y="0"/>
                  </a:moveTo>
                  <a:lnTo>
                    <a:pt x="1280855" y="0"/>
                  </a:lnTo>
                  <a:lnTo>
                    <a:pt x="1280855" y="731787"/>
                  </a:lnTo>
                  <a:lnTo>
                    <a:pt x="0" y="731787"/>
                  </a:lnTo>
                  <a:close/>
                </a:path>
              </a:pathLst>
            </a:custGeom>
            <a:solidFill>
              <a:srgbClr val="A79E9C"/>
            </a:solidFill>
          </p:spPr>
        </p:sp>
        <p:sp>
          <p:nvSpPr>
            <p:cNvPr name="TextBox 7" id="7"/>
            <p:cNvSpPr txBox="true"/>
            <p:nvPr/>
          </p:nvSpPr>
          <p:spPr>
            <a:xfrm>
              <a:off x="0" y="-57150"/>
              <a:ext cx="1280855" cy="788937"/>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6645593" y="2364997"/>
            <a:ext cx="4565733" cy="2778503"/>
            <a:chOff x="0" y="0"/>
            <a:chExt cx="1202498" cy="731787"/>
          </a:xfrm>
        </p:grpSpPr>
        <p:sp>
          <p:nvSpPr>
            <p:cNvPr name="Freeform 9" id="9"/>
            <p:cNvSpPr/>
            <p:nvPr/>
          </p:nvSpPr>
          <p:spPr>
            <a:xfrm flipH="false" flipV="false" rot="0">
              <a:off x="0" y="0"/>
              <a:ext cx="1202498" cy="731787"/>
            </a:xfrm>
            <a:custGeom>
              <a:avLst/>
              <a:gdLst/>
              <a:ahLst/>
              <a:cxnLst/>
              <a:rect r="r" b="b" t="t" l="l"/>
              <a:pathLst>
                <a:path h="731787" w="1202498">
                  <a:moveTo>
                    <a:pt x="0" y="0"/>
                  </a:moveTo>
                  <a:lnTo>
                    <a:pt x="1202498" y="0"/>
                  </a:lnTo>
                  <a:lnTo>
                    <a:pt x="1202498" y="731787"/>
                  </a:lnTo>
                  <a:lnTo>
                    <a:pt x="0" y="731787"/>
                  </a:lnTo>
                  <a:close/>
                </a:path>
              </a:pathLst>
            </a:custGeom>
            <a:solidFill>
              <a:srgbClr val="E48D7A"/>
            </a:solidFill>
          </p:spPr>
        </p:sp>
        <p:sp>
          <p:nvSpPr>
            <p:cNvPr name="TextBox 10" id="10"/>
            <p:cNvSpPr txBox="true"/>
            <p:nvPr/>
          </p:nvSpPr>
          <p:spPr>
            <a:xfrm>
              <a:off x="0" y="-57150"/>
              <a:ext cx="1202498" cy="788937"/>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674591" y="6331121"/>
            <a:ext cx="4629150" cy="2688370"/>
            <a:chOff x="0" y="0"/>
            <a:chExt cx="1219200" cy="708048"/>
          </a:xfrm>
        </p:grpSpPr>
        <p:sp>
          <p:nvSpPr>
            <p:cNvPr name="Freeform 12" id="12"/>
            <p:cNvSpPr/>
            <p:nvPr/>
          </p:nvSpPr>
          <p:spPr>
            <a:xfrm flipH="false" flipV="false" rot="0">
              <a:off x="0" y="0"/>
              <a:ext cx="1219200" cy="708048"/>
            </a:xfrm>
            <a:custGeom>
              <a:avLst/>
              <a:gdLst/>
              <a:ahLst/>
              <a:cxnLst/>
              <a:rect r="r" b="b" t="t" l="l"/>
              <a:pathLst>
                <a:path h="708048" w="1219200">
                  <a:moveTo>
                    <a:pt x="0" y="0"/>
                  </a:moveTo>
                  <a:lnTo>
                    <a:pt x="1219200" y="0"/>
                  </a:lnTo>
                  <a:lnTo>
                    <a:pt x="1219200" y="708048"/>
                  </a:lnTo>
                  <a:lnTo>
                    <a:pt x="0" y="708048"/>
                  </a:lnTo>
                  <a:close/>
                </a:path>
              </a:pathLst>
            </a:custGeom>
            <a:solidFill>
              <a:srgbClr val="F2F1F1"/>
            </a:solidFill>
          </p:spPr>
        </p:sp>
        <p:sp>
          <p:nvSpPr>
            <p:cNvPr name="TextBox 13" id="13"/>
            <p:cNvSpPr txBox="true"/>
            <p:nvPr/>
          </p:nvSpPr>
          <p:spPr>
            <a:xfrm>
              <a:off x="0" y="-57150"/>
              <a:ext cx="1219200" cy="765198"/>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2317655" y="2364997"/>
            <a:ext cx="4503013" cy="2778503"/>
            <a:chOff x="0" y="0"/>
            <a:chExt cx="1185979" cy="731787"/>
          </a:xfrm>
        </p:grpSpPr>
        <p:sp>
          <p:nvSpPr>
            <p:cNvPr name="Freeform 15" id="15"/>
            <p:cNvSpPr/>
            <p:nvPr/>
          </p:nvSpPr>
          <p:spPr>
            <a:xfrm flipH="false" flipV="false" rot="0">
              <a:off x="0" y="0"/>
              <a:ext cx="1185979" cy="731787"/>
            </a:xfrm>
            <a:custGeom>
              <a:avLst/>
              <a:gdLst/>
              <a:ahLst/>
              <a:cxnLst/>
              <a:rect r="r" b="b" t="t" l="l"/>
              <a:pathLst>
                <a:path h="731787" w="1185979">
                  <a:moveTo>
                    <a:pt x="0" y="0"/>
                  </a:moveTo>
                  <a:lnTo>
                    <a:pt x="1185979" y="0"/>
                  </a:lnTo>
                  <a:lnTo>
                    <a:pt x="1185979" y="731787"/>
                  </a:lnTo>
                  <a:lnTo>
                    <a:pt x="0" y="731787"/>
                  </a:lnTo>
                  <a:close/>
                </a:path>
              </a:pathLst>
            </a:custGeom>
            <a:solidFill>
              <a:srgbClr val="A9BECB"/>
            </a:solidFill>
          </p:spPr>
        </p:sp>
        <p:sp>
          <p:nvSpPr>
            <p:cNvPr name="TextBox 16" id="16"/>
            <p:cNvSpPr txBox="true"/>
            <p:nvPr/>
          </p:nvSpPr>
          <p:spPr>
            <a:xfrm>
              <a:off x="0" y="-57150"/>
              <a:ext cx="1185979" cy="788937"/>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0">
            <a:off x="11926360" y="6268975"/>
            <a:ext cx="5332940" cy="3234441"/>
            <a:chOff x="0" y="0"/>
            <a:chExt cx="1404560" cy="851869"/>
          </a:xfrm>
        </p:grpSpPr>
        <p:sp>
          <p:nvSpPr>
            <p:cNvPr name="Freeform 18" id="18"/>
            <p:cNvSpPr/>
            <p:nvPr/>
          </p:nvSpPr>
          <p:spPr>
            <a:xfrm flipH="false" flipV="false" rot="0">
              <a:off x="0" y="0"/>
              <a:ext cx="1404560" cy="851869"/>
            </a:xfrm>
            <a:custGeom>
              <a:avLst/>
              <a:gdLst/>
              <a:ahLst/>
              <a:cxnLst/>
              <a:rect r="r" b="b" t="t" l="l"/>
              <a:pathLst>
                <a:path h="851869" w="1404560">
                  <a:moveTo>
                    <a:pt x="0" y="0"/>
                  </a:moveTo>
                  <a:lnTo>
                    <a:pt x="1404560" y="0"/>
                  </a:lnTo>
                  <a:lnTo>
                    <a:pt x="1404560" y="851869"/>
                  </a:lnTo>
                  <a:lnTo>
                    <a:pt x="0" y="851869"/>
                  </a:lnTo>
                  <a:close/>
                </a:path>
              </a:pathLst>
            </a:custGeom>
            <a:solidFill>
              <a:srgbClr val="5FA9E0"/>
            </a:solidFill>
          </p:spPr>
        </p:sp>
        <p:sp>
          <p:nvSpPr>
            <p:cNvPr name="TextBox 19" id="19"/>
            <p:cNvSpPr txBox="true"/>
            <p:nvPr/>
          </p:nvSpPr>
          <p:spPr>
            <a:xfrm>
              <a:off x="0" y="-57150"/>
              <a:ext cx="1404560" cy="909019"/>
            </a:xfrm>
            <a:prstGeom prst="rect">
              <a:avLst/>
            </a:prstGeom>
          </p:spPr>
          <p:txBody>
            <a:bodyPr anchor="ctr" rtlCol="false" tIns="50800" lIns="50800" bIns="50800" rIns="50800"/>
            <a:lstStyle/>
            <a:p>
              <a:pPr algn="ctr">
                <a:lnSpc>
                  <a:spcPts val="3499"/>
                </a:lnSpc>
              </a:pPr>
            </a:p>
          </p:txBody>
        </p:sp>
      </p:grpSp>
      <p:sp>
        <p:nvSpPr>
          <p:cNvPr name="TextBox 20" id="20"/>
          <p:cNvSpPr txBox="true"/>
          <p:nvPr/>
        </p:nvSpPr>
        <p:spPr>
          <a:xfrm rot="0">
            <a:off x="1028700" y="426401"/>
            <a:ext cx="3626048" cy="1071247"/>
          </a:xfrm>
          <a:prstGeom prst="rect">
            <a:avLst/>
          </a:prstGeom>
        </p:spPr>
        <p:txBody>
          <a:bodyPr anchor="t" rtlCol="false" tIns="0" lIns="0" bIns="0" rIns="0">
            <a:spAutoFit/>
          </a:bodyPr>
          <a:lstStyle/>
          <a:p>
            <a:pPr algn="ctr">
              <a:lnSpc>
                <a:spcPts val="8679"/>
              </a:lnSpc>
              <a:spcBef>
                <a:spcPct val="0"/>
              </a:spcBef>
            </a:pPr>
            <a:r>
              <a:rPr lang="en-US" sz="6199" spc="-508">
                <a:solidFill>
                  <a:srgbClr val="000000"/>
                </a:solidFill>
                <a:latin typeface="Public Sans"/>
                <a:ea typeface="Public Sans"/>
                <a:cs typeface="Public Sans"/>
                <a:sym typeface="Public Sans"/>
              </a:rPr>
              <a:t>Technology</a:t>
            </a:r>
          </a:p>
        </p:txBody>
      </p:sp>
      <p:sp>
        <p:nvSpPr>
          <p:cNvPr name="TextBox 21" id="21"/>
          <p:cNvSpPr txBox="true"/>
          <p:nvPr/>
        </p:nvSpPr>
        <p:spPr>
          <a:xfrm rot="0">
            <a:off x="982138" y="2619831"/>
            <a:ext cx="4248150" cy="2168240"/>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Programming Language</a:t>
            </a:r>
          </a:p>
          <a:p>
            <a:pPr algn="ctr">
              <a:lnSpc>
                <a:spcPts val="4200"/>
              </a:lnSpc>
            </a:pPr>
            <a:r>
              <a:rPr lang="en-US" sz="3000" spc="-246">
                <a:solidFill>
                  <a:srgbClr val="000000"/>
                </a:solidFill>
                <a:latin typeface="Public Sans"/>
                <a:ea typeface="Public Sans"/>
                <a:cs typeface="Public Sans"/>
                <a:sym typeface="Public Sans"/>
              </a:rPr>
              <a:t>React Native</a:t>
            </a:r>
          </a:p>
          <a:p>
            <a:pPr algn="ctr">
              <a:lnSpc>
                <a:spcPts val="4200"/>
              </a:lnSpc>
            </a:pPr>
            <a:r>
              <a:rPr lang="en-US" sz="3000" spc="-246">
                <a:solidFill>
                  <a:srgbClr val="000000"/>
                </a:solidFill>
                <a:latin typeface="Public Sans"/>
                <a:ea typeface="Public Sans"/>
                <a:cs typeface="Public Sans"/>
                <a:sym typeface="Public Sans"/>
              </a:rPr>
              <a:t>Spring Boot</a:t>
            </a:r>
          </a:p>
          <a:p>
            <a:pPr algn="ctr">
              <a:lnSpc>
                <a:spcPts val="4200"/>
              </a:lnSpc>
              <a:spcBef>
                <a:spcPct val="0"/>
              </a:spcBef>
            </a:pPr>
            <a:r>
              <a:rPr lang="en-US" sz="3000" spc="-246">
                <a:solidFill>
                  <a:srgbClr val="000000"/>
                </a:solidFill>
                <a:latin typeface="Public Sans"/>
                <a:ea typeface="Public Sans"/>
                <a:cs typeface="Public Sans"/>
                <a:sym typeface="Public Sans"/>
              </a:rPr>
              <a:t>Python</a:t>
            </a:r>
          </a:p>
        </p:txBody>
      </p:sp>
      <p:sp>
        <p:nvSpPr>
          <p:cNvPr name="TextBox 22" id="22"/>
          <p:cNvSpPr txBox="true"/>
          <p:nvPr/>
        </p:nvSpPr>
        <p:spPr>
          <a:xfrm rot="0">
            <a:off x="5823736" y="7082077"/>
            <a:ext cx="5673490" cy="1110432"/>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Generative AI framework </a:t>
            </a:r>
          </a:p>
          <a:p>
            <a:pPr algn="ctr">
              <a:lnSpc>
                <a:spcPts val="4280"/>
              </a:lnSpc>
              <a:spcBef>
                <a:spcPct val="0"/>
              </a:spcBef>
            </a:pPr>
            <a:r>
              <a:rPr lang="en-US" sz="3057" spc="-250">
                <a:solidFill>
                  <a:srgbClr val="000000"/>
                </a:solidFill>
                <a:latin typeface="Public Sans"/>
                <a:ea typeface="Public Sans"/>
                <a:cs typeface="Public Sans"/>
                <a:sym typeface="Public Sans"/>
              </a:rPr>
              <a:t>Lama In</a:t>
            </a:r>
          </a:p>
        </p:txBody>
      </p:sp>
      <p:sp>
        <p:nvSpPr>
          <p:cNvPr name="TextBox 23" id="23"/>
          <p:cNvSpPr txBox="true"/>
          <p:nvPr/>
        </p:nvSpPr>
        <p:spPr>
          <a:xfrm rot="0">
            <a:off x="1171603" y="7082077"/>
            <a:ext cx="3635124" cy="1110257"/>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Code Hosting</a:t>
            </a:r>
          </a:p>
          <a:p>
            <a:pPr algn="ctr">
              <a:lnSpc>
                <a:spcPts val="4280"/>
              </a:lnSpc>
              <a:spcBef>
                <a:spcPct val="0"/>
              </a:spcBef>
            </a:pPr>
            <a:r>
              <a:rPr lang="en-US" sz="3057" spc="-250">
                <a:solidFill>
                  <a:srgbClr val="000000"/>
                </a:solidFill>
                <a:latin typeface="Public Sans"/>
                <a:ea typeface="Public Sans"/>
                <a:cs typeface="Public Sans"/>
                <a:sym typeface="Public Sans"/>
              </a:rPr>
              <a:t>Git Hub</a:t>
            </a:r>
          </a:p>
        </p:txBody>
      </p:sp>
      <p:sp>
        <p:nvSpPr>
          <p:cNvPr name="TextBox 24" id="24"/>
          <p:cNvSpPr txBox="true"/>
          <p:nvPr/>
        </p:nvSpPr>
        <p:spPr>
          <a:xfrm rot="0">
            <a:off x="6091715" y="2850764"/>
            <a:ext cx="5673490" cy="2203046"/>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Code Editor</a:t>
            </a:r>
          </a:p>
          <a:p>
            <a:pPr algn="ctr">
              <a:lnSpc>
                <a:spcPts val="4200"/>
              </a:lnSpc>
            </a:pPr>
            <a:r>
              <a:rPr lang="en-US" sz="3000" spc="-246">
                <a:solidFill>
                  <a:srgbClr val="000000"/>
                </a:solidFill>
                <a:latin typeface="Public Sans"/>
                <a:ea typeface="Public Sans"/>
                <a:cs typeface="Public Sans"/>
                <a:sym typeface="Public Sans"/>
              </a:rPr>
              <a:t>VS Code</a:t>
            </a:r>
          </a:p>
          <a:p>
            <a:pPr algn="ctr">
              <a:lnSpc>
                <a:spcPts val="4200"/>
              </a:lnSpc>
            </a:pPr>
            <a:r>
              <a:rPr lang="en-US" sz="3000" spc="-246">
                <a:solidFill>
                  <a:srgbClr val="000000"/>
                </a:solidFill>
                <a:latin typeface="Public Sans"/>
                <a:ea typeface="Public Sans"/>
                <a:cs typeface="Public Sans"/>
                <a:sym typeface="Public Sans"/>
              </a:rPr>
              <a:t>Android  Studio</a:t>
            </a:r>
          </a:p>
          <a:p>
            <a:pPr algn="ctr">
              <a:lnSpc>
                <a:spcPts val="4560"/>
              </a:lnSpc>
              <a:spcBef>
                <a:spcPct val="0"/>
              </a:spcBef>
            </a:pPr>
          </a:p>
        </p:txBody>
      </p:sp>
      <p:sp>
        <p:nvSpPr>
          <p:cNvPr name="TextBox 25" id="25"/>
          <p:cNvSpPr txBox="true"/>
          <p:nvPr/>
        </p:nvSpPr>
        <p:spPr>
          <a:xfrm rot="0">
            <a:off x="12515447" y="3153189"/>
            <a:ext cx="4107429" cy="1635034"/>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Database</a:t>
            </a:r>
          </a:p>
          <a:p>
            <a:pPr algn="ctr">
              <a:lnSpc>
                <a:spcPts val="4200"/>
              </a:lnSpc>
            </a:pPr>
            <a:r>
              <a:rPr lang="en-US" sz="3000" spc="-246">
                <a:solidFill>
                  <a:srgbClr val="000000"/>
                </a:solidFill>
                <a:latin typeface="Public Sans"/>
                <a:ea typeface="Public Sans"/>
                <a:cs typeface="Public Sans"/>
                <a:sym typeface="Public Sans"/>
              </a:rPr>
              <a:t>Firebase</a:t>
            </a:r>
          </a:p>
          <a:p>
            <a:pPr algn="ctr">
              <a:lnSpc>
                <a:spcPts val="4200"/>
              </a:lnSpc>
              <a:spcBef>
                <a:spcPct val="0"/>
              </a:spcBef>
            </a:pPr>
            <a:r>
              <a:rPr lang="en-US" sz="3000" spc="-246">
                <a:solidFill>
                  <a:srgbClr val="000000"/>
                </a:solidFill>
                <a:latin typeface="Public Sans"/>
                <a:ea typeface="Public Sans"/>
                <a:cs typeface="Public Sans"/>
                <a:sym typeface="Public Sans"/>
              </a:rPr>
              <a:t>Pinecone</a:t>
            </a:r>
          </a:p>
        </p:txBody>
      </p:sp>
      <p:sp>
        <p:nvSpPr>
          <p:cNvPr name="TextBox 26" id="26"/>
          <p:cNvSpPr txBox="true"/>
          <p:nvPr/>
        </p:nvSpPr>
        <p:spPr>
          <a:xfrm rot="0">
            <a:off x="11371477" y="6396083"/>
            <a:ext cx="6442706" cy="3024149"/>
          </a:xfrm>
          <a:prstGeom prst="rect">
            <a:avLst/>
          </a:prstGeom>
        </p:spPr>
        <p:txBody>
          <a:bodyPr anchor="t" rtlCol="false" tIns="0" lIns="0" bIns="0" rIns="0">
            <a:spAutoFit/>
          </a:bodyPr>
          <a:lstStyle/>
          <a:p>
            <a:pPr algn="ctr">
              <a:lnSpc>
                <a:spcPts val="4083"/>
              </a:lnSpc>
            </a:pPr>
            <a:r>
              <a:rPr lang="en-US" b="true" sz="2916" spc="-239">
                <a:solidFill>
                  <a:srgbClr val="000000"/>
                </a:solidFill>
                <a:latin typeface="Public Sans Bold"/>
                <a:ea typeface="Public Sans Bold"/>
                <a:cs typeface="Public Sans Bold"/>
                <a:sym typeface="Public Sans Bold"/>
              </a:rPr>
              <a:t>Machine Learning  &amp;</a:t>
            </a:r>
          </a:p>
          <a:p>
            <a:pPr algn="ctr">
              <a:lnSpc>
                <a:spcPts val="4083"/>
              </a:lnSpc>
            </a:pPr>
            <a:r>
              <a:rPr lang="en-US" b="true" sz="2916" spc="-239">
                <a:solidFill>
                  <a:srgbClr val="000000"/>
                </a:solidFill>
                <a:latin typeface="Public Sans Bold"/>
                <a:ea typeface="Public Sans Bold"/>
                <a:cs typeface="Public Sans Bold"/>
                <a:sym typeface="Public Sans Bold"/>
              </a:rPr>
              <a:t> AI Technologies</a:t>
            </a:r>
          </a:p>
          <a:p>
            <a:pPr algn="ctr">
              <a:lnSpc>
                <a:spcPts val="3953"/>
              </a:lnSpc>
            </a:pPr>
            <a:r>
              <a:rPr lang="en-US" sz="2823" spc="-231">
                <a:solidFill>
                  <a:srgbClr val="000000"/>
                </a:solidFill>
                <a:latin typeface="Public Sans"/>
                <a:ea typeface="Public Sans"/>
                <a:cs typeface="Public Sans"/>
                <a:sym typeface="Public Sans"/>
              </a:rPr>
              <a:t>Machine Learning Framework</a:t>
            </a:r>
          </a:p>
          <a:p>
            <a:pPr algn="ctr">
              <a:lnSpc>
                <a:spcPts val="3953"/>
              </a:lnSpc>
            </a:pPr>
            <a:r>
              <a:rPr lang="en-US" sz="2823" spc="-231">
                <a:solidFill>
                  <a:srgbClr val="000000"/>
                </a:solidFill>
                <a:latin typeface="Public Sans"/>
                <a:ea typeface="Public Sans"/>
                <a:cs typeface="Public Sans"/>
                <a:sym typeface="Public Sans"/>
              </a:rPr>
              <a:t>(TensorFlow or PyTorch)</a:t>
            </a:r>
          </a:p>
          <a:p>
            <a:pPr algn="ctr">
              <a:lnSpc>
                <a:spcPts val="3953"/>
              </a:lnSpc>
            </a:pPr>
            <a:r>
              <a:rPr lang="en-US" sz="2823" spc="-231">
                <a:solidFill>
                  <a:srgbClr val="000000"/>
                </a:solidFill>
                <a:latin typeface="Public Sans"/>
                <a:ea typeface="Public Sans"/>
                <a:cs typeface="Public Sans"/>
                <a:sym typeface="Public Sans"/>
              </a:rPr>
              <a:t>Reinforcement Learning</a:t>
            </a:r>
          </a:p>
          <a:p>
            <a:pPr algn="ctr">
              <a:lnSpc>
                <a:spcPts val="3953"/>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681790"/>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Gannt Chart References</a:t>
            </a:r>
          </a:p>
        </p:txBody>
      </p:sp>
      <p:grpSp>
        <p:nvGrpSpPr>
          <p:cNvPr name="Group 3" id="3"/>
          <p:cNvGrpSpPr/>
          <p:nvPr/>
        </p:nvGrpSpPr>
        <p:grpSpPr>
          <a:xfrm rot="0">
            <a:off x="1632065" y="1780280"/>
            <a:ext cx="15023870" cy="8038064"/>
            <a:chOff x="0" y="0"/>
            <a:chExt cx="20031826" cy="10717418"/>
          </a:xfrm>
        </p:grpSpPr>
        <p:grpSp>
          <p:nvGrpSpPr>
            <p:cNvPr name="Group 4" id="4"/>
            <p:cNvGrpSpPr/>
            <p:nvPr/>
          </p:nvGrpSpPr>
          <p:grpSpPr>
            <a:xfrm rot="0">
              <a:off x="0" y="0"/>
              <a:ext cx="20031826" cy="10717418"/>
              <a:chOff x="0" y="0"/>
              <a:chExt cx="3956904" cy="2117021"/>
            </a:xfrm>
          </p:grpSpPr>
          <p:sp>
            <p:nvSpPr>
              <p:cNvPr name="Freeform 5" id="5"/>
              <p:cNvSpPr/>
              <p:nvPr/>
            </p:nvSpPr>
            <p:spPr>
              <a:xfrm flipH="false" flipV="false" rot="0">
                <a:off x="0" y="0"/>
                <a:ext cx="3956904" cy="2117021"/>
              </a:xfrm>
              <a:custGeom>
                <a:avLst/>
                <a:gdLst/>
                <a:ahLst/>
                <a:cxnLst/>
                <a:rect r="r" b="b" t="t" l="l"/>
                <a:pathLst>
                  <a:path h="2117021" w="3956904">
                    <a:moveTo>
                      <a:pt x="0" y="0"/>
                    </a:moveTo>
                    <a:lnTo>
                      <a:pt x="3956904" y="0"/>
                    </a:lnTo>
                    <a:lnTo>
                      <a:pt x="3956904" y="2117021"/>
                    </a:lnTo>
                    <a:lnTo>
                      <a:pt x="0" y="2117021"/>
                    </a:lnTo>
                    <a:close/>
                  </a:path>
                </a:pathLst>
              </a:custGeom>
              <a:solidFill>
                <a:srgbClr val="13508B"/>
              </a:solidFill>
              <a:ln w="95250" cap="sq">
                <a:solidFill>
                  <a:srgbClr val="272665"/>
                </a:solidFill>
                <a:prstDash val="solid"/>
                <a:miter/>
              </a:ln>
            </p:spPr>
          </p:sp>
          <p:sp>
            <p:nvSpPr>
              <p:cNvPr name="TextBox 6" id="6"/>
              <p:cNvSpPr txBox="true"/>
              <p:nvPr/>
            </p:nvSpPr>
            <p:spPr>
              <a:xfrm>
                <a:off x="0" y="85725"/>
                <a:ext cx="3956904" cy="2031296"/>
              </a:xfrm>
              <a:prstGeom prst="rect">
                <a:avLst/>
              </a:prstGeom>
            </p:spPr>
            <p:txBody>
              <a:bodyPr anchor="ctr" rtlCol="false" tIns="50800" lIns="50800" bIns="50800" rIns="50800"/>
              <a:lstStyle/>
              <a:p>
                <a:pPr algn="ctr">
                  <a:lnSpc>
                    <a:spcPts val="1925"/>
                  </a:lnSpc>
                </a:pPr>
              </a:p>
            </p:txBody>
          </p:sp>
        </p:grpSp>
        <p:sp>
          <p:nvSpPr>
            <p:cNvPr name="Freeform 7" id="7"/>
            <p:cNvSpPr/>
            <p:nvPr/>
          </p:nvSpPr>
          <p:spPr>
            <a:xfrm flipH="false" flipV="false" rot="0">
              <a:off x="175698" y="120533"/>
              <a:ext cx="19680430" cy="10476352"/>
            </a:xfrm>
            <a:custGeom>
              <a:avLst/>
              <a:gdLst/>
              <a:ahLst/>
              <a:cxnLst/>
              <a:rect r="r" b="b" t="t" l="l"/>
              <a:pathLst>
                <a:path h="10476352" w="19680430">
                  <a:moveTo>
                    <a:pt x="0" y="0"/>
                  </a:moveTo>
                  <a:lnTo>
                    <a:pt x="19680430" y="0"/>
                  </a:lnTo>
                  <a:lnTo>
                    <a:pt x="19680430" y="10476352"/>
                  </a:lnTo>
                  <a:lnTo>
                    <a:pt x="0" y="10476352"/>
                  </a:lnTo>
                  <a:lnTo>
                    <a:pt x="0" y="0"/>
                  </a:lnTo>
                  <a:close/>
                </a:path>
              </a:pathLst>
            </a:custGeom>
            <a:blipFill>
              <a:blip r:embed="rId2"/>
              <a:stretch>
                <a:fillRect l="0" t="-108" r="0" b="-108"/>
              </a:stretch>
            </a:blip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681790"/>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 References</a:t>
            </a:r>
          </a:p>
        </p:txBody>
      </p:sp>
      <p:sp>
        <p:nvSpPr>
          <p:cNvPr name="TextBox 3" id="3"/>
          <p:cNvSpPr txBox="true"/>
          <p:nvPr/>
        </p:nvSpPr>
        <p:spPr>
          <a:xfrm rot="0">
            <a:off x="449009" y="1423235"/>
            <a:ext cx="17389983" cy="8723630"/>
          </a:xfrm>
          <a:prstGeom prst="rect">
            <a:avLst/>
          </a:prstGeom>
        </p:spPr>
        <p:txBody>
          <a:bodyPr anchor="t" rtlCol="false" tIns="0" lIns="0" bIns="0" rIns="0">
            <a:spAutoFit/>
          </a:bodyPr>
          <a:lstStyle/>
          <a:p>
            <a:pPr algn="l">
              <a:lnSpc>
                <a:spcPts val="5039"/>
              </a:lnSpc>
              <a:spcBef>
                <a:spcPct val="0"/>
              </a:spcBef>
            </a:pPr>
            <a:r>
              <a:rPr lang="en-US" b="true" sz="3599" spc="-295">
                <a:solidFill>
                  <a:srgbClr val="224C8D"/>
                </a:solidFill>
                <a:latin typeface="Public Sans Bold"/>
                <a:ea typeface="Public Sans Bold"/>
                <a:cs typeface="Public Sans Bold"/>
                <a:sym typeface="Public Sans Bold"/>
              </a:rPr>
              <a:t>Research Paper</a:t>
            </a:r>
          </a:p>
          <a:p>
            <a:pPr algn="l">
              <a:lnSpc>
                <a:spcPts val="5039"/>
              </a:lnSpc>
              <a:spcBef>
                <a:spcPct val="0"/>
              </a:spcBef>
            </a:pPr>
          </a:p>
          <a:p>
            <a:pPr algn="l" marL="539749" indent="-269875" lvl="1">
              <a:lnSpc>
                <a:spcPts val="3499"/>
              </a:lnSpc>
              <a:buAutoNum type="arabicPeriod" startAt="1"/>
            </a:pPr>
            <a:r>
              <a:rPr lang="en-US" b="true" sz="2499" spc="-204">
                <a:solidFill>
                  <a:srgbClr val="000000"/>
                </a:solidFill>
                <a:latin typeface="Public Sans Bold"/>
                <a:ea typeface="Public Sans Bold"/>
                <a:cs typeface="Public Sans Bold"/>
                <a:sym typeface="Public Sans Bold"/>
              </a:rPr>
              <a:t>Research 01: Artificial Intelligence and Technology Collaboratories: Innovating aging research and Alzheimer’s care</a:t>
            </a:r>
          </a:p>
          <a:p>
            <a:pPr algn="l">
              <a:lnSpc>
                <a:spcPts val="3499"/>
              </a:lnSpc>
            </a:pPr>
          </a:p>
          <a:p>
            <a:pPr algn="just">
              <a:lnSpc>
                <a:spcPts val="3499"/>
              </a:lnSpc>
              <a:spcBef>
                <a:spcPct val="0"/>
              </a:spcBef>
            </a:pPr>
            <a:r>
              <a:rPr lang="en-US" b="true" sz="2499" spc="-204">
                <a:solidFill>
                  <a:srgbClr val="000000"/>
                </a:solidFill>
                <a:latin typeface="Public Sans Bold"/>
                <a:ea typeface="Public Sans Bold"/>
                <a:cs typeface="Public Sans Bold"/>
                <a:sym typeface="Public Sans Bold"/>
              </a:rPr>
              <a:t>             </a:t>
            </a:r>
            <a:r>
              <a:rPr lang="en-US" sz="2499" spc="-204">
                <a:solidFill>
                  <a:srgbClr val="000000"/>
                </a:solidFill>
                <a:latin typeface="Public Sans"/>
                <a:ea typeface="Public Sans"/>
                <a:cs typeface="Public Sans"/>
                <a:sym typeface="Public Sans"/>
              </a:rPr>
              <a:t>Authors: </a:t>
            </a:r>
            <a:r>
              <a:rPr lang="en-US" sz="2499" spc="-204">
                <a:solidFill>
                  <a:srgbClr val="000000"/>
                </a:solidFill>
                <a:latin typeface="Public Sans"/>
                <a:ea typeface="Public Sans"/>
                <a:cs typeface="Public Sans"/>
                <a:sym typeface="Public Sans"/>
                <a:hlinkClick r:id="rId2" tooltip="https://alz-journals.onlinelibrary.wiley.com/authored-by/Abadir/Peter"/>
              </a:rPr>
              <a:t>Peter Abadir</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3" tooltip="https://alz-journals.onlinelibrary.wiley.com/authored-by/Oh/Esther"/>
              </a:rPr>
              <a:t>Esther Oh</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4" tooltip="https://alz-journals.onlinelibrary.wiley.com/authored-by/Chellappa/Rama"/>
              </a:rPr>
              <a:t>Rama Chellappa</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5" tooltip="https://alz-journals.onlinelibrary.wiley.com/authored-by/Choudhry/Niteesh"/>
              </a:rPr>
              <a:t>Niteesh Choudhry</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6" tooltip="https://alz-journals.onlinelibrary.wiley.com/authored-by/Demiris/George"/>
              </a:rPr>
              <a:t>George Demiris</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7" tooltip="https://alz-journals.onlinelibrary.wiley.com/authored-by/Ganesan/Deepak"/>
              </a:rPr>
              <a:t>Deepak Ganesan</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8" tooltip="https://alz-journals.onlinelibrary.wiley.com/authored-by/Karlawish/Jason"/>
              </a:rPr>
              <a:t>Jason Karlawish</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9" tooltip="https://alz-journals.onlinelibrary.wiley.com/authored-by/Marlin/Benjamin"/>
              </a:rPr>
              <a:t>Benjamin Marlin</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10" tooltip="https://alz-journals.onlinelibrary.wiley.com/authored-by/Li/Rose+M."/>
              </a:rPr>
              <a:t>Rose M. Li</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11" tooltip="https://alz-journals.onlinelibrary.wiley.com/authored-by/Dehak/Najim"/>
              </a:rPr>
              <a:t>Najim Dehak</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12" tooltip="https://alz-journals.onlinelibrary.wiley.com/authored-by/Arbaje/Alicia"/>
              </a:rPr>
              <a:t>Alicia Arbaje</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13" tooltip="https://alz-journals.onlinelibrary.wiley.com/authored-by/Unberath/Mathias"/>
              </a:rPr>
              <a:t>Mathias Unberath</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14" tooltip="https://alz-journals.onlinelibrary.wiley.com/authored-by/Cudjoe/Thomas"/>
              </a:rPr>
              <a:t>Thomas Cudjoe</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15" tooltip="https://alz-journals.onlinelibrary.wiley.com/authored-by/Chute/Christopher"/>
              </a:rPr>
              <a:t>Christopher Chute</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16" tooltip="https://alz-journals.onlinelibrary.wiley.com/authored-by/Moore/Jason+H."/>
              </a:rPr>
              <a:t>Jason H. Moore</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17" tooltip="https://alz-journals.onlinelibrary.wiley.com/authored-by/Phan/Phillip"/>
              </a:rPr>
              <a:t>Phillip Phan</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18" tooltip="https://alz-journals.onlinelibrary.wiley.com/authored-by/Samus/Quincy"/>
              </a:rPr>
              <a:t>QuincySamus</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19" tooltip="https://alz-journals.onlinelibrary.wiley.com/authored-by/Schoenborn/Nancy+L."/>
              </a:rPr>
              <a:t>Nancy L. Schoenborn</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20" tooltip="https://alz-journals.onlinelibrary.wiley.com/authored-by/Battle/Alexis"/>
              </a:rPr>
              <a:t>Alexis Battle</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21" tooltip="https://alz-journals.onlinelibrary.wiley.com/authored-by/Walston/Jeremy+D."/>
              </a:rPr>
              <a:t>Jeremy D. Walston</a:t>
            </a:r>
          </a:p>
          <a:p>
            <a:pPr algn="just">
              <a:lnSpc>
                <a:spcPts val="3499"/>
              </a:lnSpc>
              <a:spcBef>
                <a:spcPct val="0"/>
              </a:spcBef>
            </a:pPr>
          </a:p>
          <a:p>
            <a:pPr algn="just">
              <a:lnSpc>
                <a:spcPts val="3499"/>
              </a:lnSpc>
              <a:spcBef>
                <a:spcPct val="0"/>
              </a:spcBef>
            </a:pPr>
            <a:r>
              <a:rPr lang="en-US" sz="2499" spc="-204">
                <a:solidFill>
                  <a:srgbClr val="000000"/>
                </a:solidFill>
                <a:latin typeface="Public Sans"/>
                <a:ea typeface="Public Sans"/>
                <a:cs typeface="Public Sans"/>
                <a:sym typeface="Public Sans"/>
              </a:rPr>
              <a:t>                     https://alz-journals.onlinelibrary.wiley.com/doi/full/10.1002/alz.13710</a:t>
            </a:r>
          </a:p>
          <a:p>
            <a:pPr algn="just">
              <a:lnSpc>
                <a:spcPts val="3499"/>
              </a:lnSpc>
              <a:spcBef>
                <a:spcPct val="0"/>
              </a:spcBef>
            </a:pPr>
          </a:p>
          <a:p>
            <a:pPr algn="just">
              <a:lnSpc>
                <a:spcPts val="3499"/>
              </a:lnSpc>
              <a:spcBef>
                <a:spcPct val="0"/>
              </a:spcBef>
            </a:pPr>
            <a:r>
              <a:rPr lang="en-US" sz="2499" spc="-204">
                <a:solidFill>
                  <a:srgbClr val="000000"/>
                </a:solidFill>
                <a:latin typeface="Public Sans"/>
                <a:ea typeface="Public Sans"/>
                <a:cs typeface="Public Sans"/>
                <a:sym typeface="Public Sans"/>
              </a:rPr>
              <a:t>         2. </a:t>
            </a:r>
            <a:r>
              <a:rPr lang="en-US" b="true" sz="2499" spc="-204">
                <a:solidFill>
                  <a:srgbClr val="000000"/>
                </a:solidFill>
                <a:latin typeface="Public Sans Bold"/>
                <a:ea typeface="Public Sans Bold"/>
                <a:cs typeface="Public Sans Bold"/>
                <a:sym typeface="Public Sans Bold"/>
                <a:hlinkClick r:id="rId22" tooltip="https://onlinelibrary.wiley.com/doi/abs/10.1111/1460-6984.12941"/>
              </a:rPr>
              <a:t>Development of mobile compatible software for cognitive–communication disorder in individuals with Alzheimer's disease</a:t>
            </a:r>
          </a:p>
          <a:p>
            <a:pPr algn="l">
              <a:lnSpc>
                <a:spcPts val="3499"/>
              </a:lnSpc>
              <a:spcBef>
                <a:spcPct val="0"/>
              </a:spcBef>
            </a:pPr>
            <a:r>
              <a:rPr lang="en-US" sz="2499" spc="-204">
                <a:solidFill>
                  <a:srgbClr val="000000"/>
                </a:solidFill>
                <a:latin typeface="Public Sans"/>
                <a:ea typeface="Public Sans"/>
                <a:cs typeface="Public Sans"/>
                <a:sym typeface="Public Sans"/>
              </a:rPr>
              <a:t>                Authors: </a:t>
            </a:r>
            <a:r>
              <a:rPr lang="en-US" sz="2499" spc="-204">
                <a:solidFill>
                  <a:srgbClr val="000000"/>
                </a:solidFill>
                <a:latin typeface="Public Sans"/>
                <a:ea typeface="Public Sans"/>
                <a:cs typeface="Public Sans"/>
                <a:sym typeface="Public Sans"/>
                <a:hlinkClick r:id="rId23" tooltip="https://onlinelibrary.wiley.com/authored-by/Parlak/M%C3%BCm%C3%BCne+Merve"/>
              </a:rPr>
              <a:t>Mümüne Merve Parlak</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24" tooltip="https://onlinelibrary.wiley.com/authored-by/K%C3%B6se/Ay%C5%9Fen"/>
              </a:rPr>
              <a:t>Ayşen Köse</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25" tooltip="https://onlinelibrary.wiley.com/authored-by/G%C3%BC%C3%A7/Murat"/>
              </a:rPr>
              <a:t>Murat Güç</a:t>
            </a: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hlinkClick r:id="rId26" tooltip="https://onlinelibrary.wiley.com/authored-by/Munis/%C3%96zlem+Bizp%C4%B1nar"/>
              </a:rPr>
              <a:t>Özlem Bizpınar Munis</a:t>
            </a:r>
          </a:p>
          <a:p>
            <a:pPr algn="l">
              <a:lnSpc>
                <a:spcPts val="3499"/>
              </a:lnSpc>
              <a:spcBef>
                <a:spcPct val="0"/>
              </a:spcBef>
            </a:pPr>
          </a:p>
          <a:p>
            <a:pPr algn="l">
              <a:lnSpc>
                <a:spcPts val="3499"/>
              </a:lnSpc>
              <a:spcBef>
                <a:spcPct val="0"/>
              </a:spcBef>
            </a:pPr>
            <a:r>
              <a:rPr lang="en-US" sz="2499" spc="-204">
                <a:solidFill>
                  <a:srgbClr val="000000"/>
                </a:solidFill>
                <a:latin typeface="Public Sans"/>
                <a:ea typeface="Public Sans"/>
                <a:cs typeface="Public Sans"/>
                <a:sym typeface="Public Sans"/>
              </a:rPr>
              <a:t>                https://onlinelibrary.wiley.com/doi/10.1111/1460-6984.12941</a:t>
            </a:r>
          </a:p>
          <a:p>
            <a:pPr algn="l">
              <a:lnSpc>
                <a:spcPts val="3499"/>
              </a:lnSpc>
              <a:spcBef>
                <a:spcPct val="0"/>
              </a:spcBef>
            </a:pPr>
          </a:p>
          <a:p>
            <a:pPr algn="l">
              <a:lnSpc>
                <a:spcPts val="3499"/>
              </a:lnSpc>
              <a:spcBef>
                <a:spcPct val="0"/>
              </a:spcBef>
            </a:pPr>
            <a:r>
              <a:rPr lang="en-US" sz="2499" spc="-204">
                <a:solidFill>
                  <a:srgbClr val="000000"/>
                </a:solidFill>
                <a:latin typeface="Public Sans"/>
                <a:ea typeface="Public Sans"/>
                <a:cs typeface="Public Sans"/>
                <a:sym typeface="Public Sans"/>
              </a:rPr>
              <a:t>          3. </a:t>
            </a:r>
            <a:r>
              <a:rPr lang="en-US" b="true" sz="2499" spc="-204">
                <a:solidFill>
                  <a:srgbClr val="000000"/>
                </a:solidFill>
                <a:latin typeface="Public Sans Bold"/>
                <a:ea typeface="Public Sans Bold"/>
                <a:cs typeface="Public Sans Bold"/>
                <a:sym typeface="Public Sans Bold"/>
              </a:rPr>
              <a:t>Evaluating Elements of the Care Partner Experience in Individuals Who Care for People with Alzheimer’s Disease Across the  Severity   Spectrum</a:t>
            </a:r>
          </a:p>
          <a:p>
            <a:pPr algn="l">
              <a:lnSpc>
                <a:spcPts val="3499"/>
              </a:lnSpc>
              <a:spcBef>
                <a:spcPct val="0"/>
              </a:spcBef>
            </a:pPr>
            <a:r>
              <a:rPr lang="en-US" sz="2499" spc="-204">
                <a:solidFill>
                  <a:srgbClr val="000000"/>
                </a:solidFill>
                <a:latin typeface="Public Sans"/>
                <a:ea typeface="Public Sans"/>
                <a:cs typeface="Public Sans"/>
                <a:sym typeface="Public Sans"/>
              </a:rPr>
              <a:t>                 Authors: Zainab Khan, Amirita Dewani , Hira Mustafa, Veena Kumari, Memoona Sami, Sania Bhatti </a:t>
            </a:r>
          </a:p>
          <a:p>
            <a:pPr algn="l">
              <a:lnSpc>
                <a:spcPts val="3499"/>
              </a:lnSpc>
              <a:spcBef>
                <a:spcPct val="0"/>
              </a:spcBef>
            </a:pPr>
            <a:r>
              <a:rPr lang="en-US" sz="2499" spc="-204">
                <a:solidFill>
                  <a:srgbClr val="000000"/>
                </a:solidFill>
                <a:latin typeface="Public Sans"/>
                <a:ea typeface="Public Sans"/>
                <a:cs typeface="Public Sans"/>
                <a:sym typeface="Public Sans"/>
              </a:rPr>
              <a:t>                https://link.springer.com/article/10.1007/s40120-023-00558-6</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110827" y="67032"/>
            <a:ext cx="4120023" cy="10152935"/>
            <a:chOff x="0" y="0"/>
            <a:chExt cx="1085109" cy="2674024"/>
          </a:xfrm>
        </p:grpSpPr>
        <p:sp>
          <p:nvSpPr>
            <p:cNvPr name="Freeform 3" id="3"/>
            <p:cNvSpPr/>
            <p:nvPr/>
          </p:nvSpPr>
          <p:spPr>
            <a:xfrm flipH="false" flipV="false" rot="0">
              <a:off x="0" y="0"/>
              <a:ext cx="1085109" cy="2674024"/>
            </a:xfrm>
            <a:custGeom>
              <a:avLst/>
              <a:gdLst/>
              <a:ahLst/>
              <a:cxnLst/>
              <a:rect r="r" b="b" t="t" l="l"/>
              <a:pathLst>
                <a:path h="2674024" w="1085109">
                  <a:moveTo>
                    <a:pt x="0" y="0"/>
                  </a:moveTo>
                  <a:lnTo>
                    <a:pt x="1085109" y="0"/>
                  </a:lnTo>
                  <a:lnTo>
                    <a:pt x="1085109" y="2674024"/>
                  </a:lnTo>
                  <a:lnTo>
                    <a:pt x="0" y="2674024"/>
                  </a:lnTo>
                  <a:close/>
                </a:path>
              </a:pathLst>
            </a:custGeom>
            <a:solidFill>
              <a:srgbClr val="CAD3D8">
                <a:alpha val="80000"/>
              </a:srgbClr>
            </a:solidFill>
          </p:spPr>
        </p:sp>
        <p:sp>
          <p:nvSpPr>
            <p:cNvPr name="TextBox 4" id="4"/>
            <p:cNvSpPr txBox="true"/>
            <p:nvPr/>
          </p:nvSpPr>
          <p:spPr>
            <a:xfrm>
              <a:off x="0" y="-47625"/>
              <a:ext cx="1085109" cy="272164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3939377" y="1216068"/>
            <a:ext cx="3445135" cy="7649719"/>
            <a:chOff x="0" y="0"/>
            <a:chExt cx="907361" cy="2014741"/>
          </a:xfrm>
        </p:grpSpPr>
        <p:sp>
          <p:nvSpPr>
            <p:cNvPr name="Freeform 6" id="6"/>
            <p:cNvSpPr/>
            <p:nvPr/>
          </p:nvSpPr>
          <p:spPr>
            <a:xfrm flipH="false" flipV="false" rot="0">
              <a:off x="0" y="0"/>
              <a:ext cx="907361" cy="2014741"/>
            </a:xfrm>
            <a:custGeom>
              <a:avLst/>
              <a:gdLst/>
              <a:ahLst/>
              <a:cxnLst/>
              <a:rect r="r" b="b" t="t" l="l"/>
              <a:pathLst>
                <a:path h="2014741" w="907361">
                  <a:moveTo>
                    <a:pt x="0" y="0"/>
                  </a:moveTo>
                  <a:lnTo>
                    <a:pt x="907361" y="0"/>
                  </a:lnTo>
                  <a:lnTo>
                    <a:pt x="907361" y="2014741"/>
                  </a:lnTo>
                  <a:lnTo>
                    <a:pt x="0" y="2014741"/>
                  </a:lnTo>
                  <a:close/>
                </a:path>
              </a:pathLst>
            </a:custGeom>
            <a:solidFill>
              <a:srgbClr val="FFFFFF">
                <a:alpha val="80000"/>
              </a:srgbClr>
            </a:solidFill>
          </p:spPr>
        </p:sp>
        <p:sp>
          <p:nvSpPr>
            <p:cNvPr name="TextBox 7" id="7"/>
            <p:cNvSpPr txBox="true"/>
            <p:nvPr/>
          </p:nvSpPr>
          <p:spPr>
            <a:xfrm>
              <a:off x="0" y="-47625"/>
              <a:ext cx="907361" cy="206236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true" flipV="true" rot="0">
            <a:off x="1777944" y="7610743"/>
            <a:ext cx="2784075" cy="3070579"/>
          </a:xfrm>
          <a:custGeom>
            <a:avLst/>
            <a:gdLst/>
            <a:ahLst/>
            <a:cxnLst/>
            <a:rect r="r" b="b" t="t" l="l"/>
            <a:pathLst>
              <a:path h="3070579" w="2784075">
                <a:moveTo>
                  <a:pt x="2784075" y="3070579"/>
                </a:moveTo>
                <a:lnTo>
                  <a:pt x="0" y="3070579"/>
                </a:lnTo>
                <a:lnTo>
                  <a:pt x="0" y="0"/>
                </a:lnTo>
                <a:lnTo>
                  <a:pt x="2784075" y="0"/>
                </a:lnTo>
                <a:lnTo>
                  <a:pt x="2784075" y="3070579"/>
                </a:lnTo>
                <a:close/>
              </a:path>
            </a:pathLst>
          </a:custGeom>
          <a:blipFill>
            <a:blip r:embed="rId2">
              <a:alphaModFix amt="9999"/>
            </a:blip>
            <a:stretch>
              <a:fillRect l="-114288" t="0" r="0" b="-9290"/>
            </a:stretch>
          </a:blipFill>
        </p:spPr>
      </p:sp>
      <p:sp>
        <p:nvSpPr>
          <p:cNvPr name="TextBox 9" id="9"/>
          <p:cNvSpPr txBox="true"/>
          <p:nvPr/>
        </p:nvSpPr>
        <p:spPr>
          <a:xfrm rot="0">
            <a:off x="1028700" y="5427979"/>
            <a:ext cx="10031933" cy="2106564"/>
          </a:xfrm>
          <a:prstGeom prst="rect">
            <a:avLst/>
          </a:prstGeom>
        </p:spPr>
        <p:txBody>
          <a:bodyPr anchor="t" rtlCol="false" tIns="0" lIns="0" bIns="0" rIns="0">
            <a:spAutoFit/>
          </a:bodyPr>
          <a:lstStyle/>
          <a:p>
            <a:pPr algn="ctr" marL="0" indent="0" lvl="0">
              <a:lnSpc>
                <a:spcPts val="5651"/>
              </a:lnSpc>
            </a:pPr>
            <a:r>
              <a:rPr lang="en-US" sz="3532" spc="353">
                <a:solidFill>
                  <a:srgbClr val="000000"/>
                </a:solidFill>
                <a:latin typeface="Lato"/>
                <a:ea typeface="Lato"/>
                <a:cs typeface="Lato"/>
                <a:sym typeface="Lato"/>
              </a:rPr>
              <a:t>Emotional Well-being for Alzheimer's Patients through AI-Driven Personalization and Social Connections.</a:t>
            </a:r>
          </a:p>
        </p:txBody>
      </p:sp>
      <p:sp>
        <p:nvSpPr>
          <p:cNvPr name="AutoShape 10" id="10"/>
          <p:cNvSpPr/>
          <p:nvPr/>
        </p:nvSpPr>
        <p:spPr>
          <a:xfrm>
            <a:off x="4078943" y="5036165"/>
            <a:ext cx="3175873" cy="0"/>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5462534" y="7869816"/>
            <a:ext cx="1164266" cy="173185"/>
          </a:xfrm>
          <a:custGeom>
            <a:avLst/>
            <a:gdLst/>
            <a:ahLst/>
            <a:cxnLst/>
            <a:rect r="r" b="b" t="t" l="l"/>
            <a:pathLst>
              <a:path h="173185" w="1164266">
                <a:moveTo>
                  <a:pt x="0" y="0"/>
                </a:moveTo>
                <a:lnTo>
                  <a:pt x="1164266" y="0"/>
                </a:lnTo>
                <a:lnTo>
                  <a:pt x="1164266" y="173185"/>
                </a:lnTo>
                <a:lnTo>
                  <a:pt x="0" y="1731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true" rot="0">
            <a:off x="1400" y="7149389"/>
            <a:ext cx="2054600" cy="3070579"/>
          </a:xfrm>
          <a:custGeom>
            <a:avLst/>
            <a:gdLst/>
            <a:ahLst/>
            <a:cxnLst/>
            <a:rect r="r" b="b" t="t" l="l"/>
            <a:pathLst>
              <a:path h="3070579" w="2054600">
                <a:moveTo>
                  <a:pt x="2054600" y="3070579"/>
                </a:moveTo>
                <a:lnTo>
                  <a:pt x="0" y="3070579"/>
                </a:lnTo>
                <a:lnTo>
                  <a:pt x="0" y="0"/>
                </a:lnTo>
                <a:lnTo>
                  <a:pt x="2054600" y="0"/>
                </a:lnTo>
                <a:lnTo>
                  <a:pt x="2054600" y="3070579"/>
                </a:lnTo>
                <a:close/>
              </a:path>
            </a:pathLst>
          </a:custGeom>
          <a:blipFill>
            <a:blip r:embed="rId2">
              <a:alphaModFix amt="19999"/>
            </a:blip>
            <a:stretch>
              <a:fillRect l="-154866" t="0" r="-35504" b="-9290"/>
            </a:stretch>
          </a:blipFill>
        </p:spPr>
      </p:sp>
      <p:sp>
        <p:nvSpPr>
          <p:cNvPr name="TextBox 13" id="13"/>
          <p:cNvSpPr txBox="true"/>
          <p:nvPr/>
        </p:nvSpPr>
        <p:spPr>
          <a:xfrm rot="0">
            <a:off x="648915" y="2185890"/>
            <a:ext cx="10459343" cy="2513960"/>
          </a:xfrm>
          <a:prstGeom prst="rect">
            <a:avLst/>
          </a:prstGeom>
        </p:spPr>
        <p:txBody>
          <a:bodyPr anchor="t" rtlCol="false" tIns="0" lIns="0" bIns="0" rIns="0">
            <a:spAutoFit/>
          </a:bodyPr>
          <a:lstStyle/>
          <a:p>
            <a:pPr algn="ctr">
              <a:lnSpc>
                <a:spcPts val="11620"/>
              </a:lnSpc>
              <a:spcBef>
                <a:spcPct val="0"/>
              </a:spcBef>
            </a:pPr>
            <a:r>
              <a:rPr lang="en-US" sz="8300">
                <a:solidFill>
                  <a:srgbClr val="000000"/>
                </a:solidFill>
                <a:latin typeface="Sorts Mill Goudy"/>
                <a:ea typeface="Sorts Mill Goudy"/>
                <a:cs typeface="Sorts Mill Goudy"/>
                <a:sym typeface="Sorts Mill Goudy"/>
              </a:rPr>
              <a:t>Sandaruwan W.M.I.M.</a:t>
            </a:r>
          </a:p>
          <a:p>
            <a:pPr algn="ctr">
              <a:lnSpc>
                <a:spcPts val="8400"/>
              </a:lnSpc>
              <a:spcBef>
                <a:spcPct val="0"/>
              </a:spcBef>
            </a:pPr>
            <a:r>
              <a:rPr lang="en-US" sz="6000">
                <a:solidFill>
                  <a:srgbClr val="000000"/>
                </a:solidFill>
                <a:latin typeface="Crimson Pro"/>
                <a:ea typeface="Crimson Pro"/>
                <a:cs typeface="Crimson Pro"/>
                <a:sym typeface="Crimson Pro"/>
              </a:rPr>
              <a:t>IT21231100</a:t>
            </a:r>
          </a:p>
        </p:txBody>
      </p:sp>
      <p:sp>
        <p:nvSpPr>
          <p:cNvPr name="Freeform 14" id="14"/>
          <p:cNvSpPr/>
          <p:nvPr/>
        </p:nvSpPr>
        <p:spPr>
          <a:xfrm flipH="true" flipV="true" rot="0">
            <a:off x="26620" y="4389346"/>
            <a:ext cx="4058761" cy="4476441"/>
          </a:xfrm>
          <a:custGeom>
            <a:avLst/>
            <a:gdLst/>
            <a:ahLst/>
            <a:cxnLst/>
            <a:rect r="r" b="b" t="t" l="l"/>
            <a:pathLst>
              <a:path h="4476441" w="4058761">
                <a:moveTo>
                  <a:pt x="4058761" y="4476441"/>
                </a:moveTo>
                <a:lnTo>
                  <a:pt x="0" y="4476441"/>
                </a:lnTo>
                <a:lnTo>
                  <a:pt x="0" y="0"/>
                </a:lnTo>
                <a:lnTo>
                  <a:pt x="4058761" y="0"/>
                </a:lnTo>
                <a:lnTo>
                  <a:pt x="4058761" y="4476441"/>
                </a:lnTo>
                <a:close/>
              </a:path>
            </a:pathLst>
          </a:custGeom>
          <a:blipFill>
            <a:blip r:embed="rId5">
              <a:alphaModFix amt="12000"/>
            </a:blip>
            <a:stretch>
              <a:fillRect l="-114288" t="0" r="0" b="-9290"/>
            </a:stretch>
          </a:blipFill>
        </p:spPr>
      </p:sp>
      <p:sp>
        <p:nvSpPr>
          <p:cNvPr name="Freeform 15" id="15"/>
          <p:cNvSpPr/>
          <p:nvPr/>
        </p:nvSpPr>
        <p:spPr>
          <a:xfrm flipH="true" flipV="true" rot="0">
            <a:off x="2693344" y="7783927"/>
            <a:ext cx="2784075" cy="3070579"/>
          </a:xfrm>
          <a:custGeom>
            <a:avLst/>
            <a:gdLst/>
            <a:ahLst/>
            <a:cxnLst/>
            <a:rect r="r" b="b" t="t" l="l"/>
            <a:pathLst>
              <a:path h="3070579" w="2784075">
                <a:moveTo>
                  <a:pt x="2784074" y="3070579"/>
                </a:moveTo>
                <a:lnTo>
                  <a:pt x="0" y="3070579"/>
                </a:lnTo>
                <a:lnTo>
                  <a:pt x="0" y="0"/>
                </a:lnTo>
                <a:lnTo>
                  <a:pt x="2784074" y="0"/>
                </a:lnTo>
                <a:lnTo>
                  <a:pt x="2784074" y="3070579"/>
                </a:lnTo>
                <a:close/>
              </a:path>
            </a:pathLst>
          </a:custGeom>
          <a:blipFill>
            <a:blip r:embed="rId2">
              <a:alphaModFix amt="6000"/>
            </a:blip>
            <a:stretch>
              <a:fillRect l="-114288" t="0" r="0" b="-9290"/>
            </a:stretch>
          </a:blipFill>
        </p:spPr>
      </p:sp>
      <p:sp>
        <p:nvSpPr>
          <p:cNvPr name="Freeform 16" id="16"/>
          <p:cNvSpPr/>
          <p:nvPr/>
        </p:nvSpPr>
        <p:spPr>
          <a:xfrm flipH="true" flipV="true" rot="0">
            <a:off x="4252800" y="8378274"/>
            <a:ext cx="2088159" cy="2303048"/>
          </a:xfrm>
          <a:custGeom>
            <a:avLst/>
            <a:gdLst/>
            <a:ahLst/>
            <a:cxnLst/>
            <a:rect r="r" b="b" t="t" l="l"/>
            <a:pathLst>
              <a:path h="2303048" w="2088159">
                <a:moveTo>
                  <a:pt x="2088159" y="2303048"/>
                </a:moveTo>
                <a:lnTo>
                  <a:pt x="0" y="2303048"/>
                </a:lnTo>
                <a:lnTo>
                  <a:pt x="0" y="0"/>
                </a:lnTo>
                <a:lnTo>
                  <a:pt x="2088159" y="0"/>
                </a:lnTo>
                <a:lnTo>
                  <a:pt x="2088159" y="2303048"/>
                </a:lnTo>
                <a:close/>
              </a:path>
            </a:pathLst>
          </a:custGeom>
          <a:blipFill>
            <a:blip r:embed="rId2">
              <a:alphaModFix amt="7999"/>
            </a:blip>
            <a:stretch>
              <a:fillRect l="-114288" t="0" r="0" b="-9290"/>
            </a:stretch>
          </a:blipFill>
        </p:spPr>
      </p:sp>
      <p:sp>
        <p:nvSpPr>
          <p:cNvPr name="Freeform 17" id="17"/>
          <p:cNvSpPr/>
          <p:nvPr/>
        </p:nvSpPr>
        <p:spPr>
          <a:xfrm flipH="true" flipV="true" rot="0">
            <a:off x="5296880" y="8865787"/>
            <a:ext cx="2088159" cy="2303048"/>
          </a:xfrm>
          <a:custGeom>
            <a:avLst/>
            <a:gdLst/>
            <a:ahLst/>
            <a:cxnLst/>
            <a:rect r="r" b="b" t="t" l="l"/>
            <a:pathLst>
              <a:path h="2303048" w="2088159">
                <a:moveTo>
                  <a:pt x="2088159" y="2303048"/>
                </a:moveTo>
                <a:lnTo>
                  <a:pt x="0" y="2303048"/>
                </a:lnTo>
                <a:lnTo>
                  <a:pt x="0" y="0"/>
                </a:lnTo>
                <a:lnTo>
                  <a:pt x="2088159" y="0"/>
                </a:lnTo>
                <a:lnTo>
                  <a:pt x="2088159" y="2303048"/>
                </a:lnTo>
                <a:close/>
              </a:path>
            </a:pathLst>
          </a:custGeom>
          <a:blipFill>
            <a:blip r:embed="rId2">
              <a:alphaModFix amt="7999"/>
            </a:blip>
            <a:stretch>
              <a:fillRect l="-114288" t="0" r="0" b="-9290"/>
            </a:stretch>
          </a:blipFill>
        </p:spPr>
      </p:sp>
      <p:sp>
        <p:nvSpPr>
          <p:cNvPr name="Freeform 18" id="18"/>
          <p:cNvSpPr/>
          <p:nvPr/>
        </p:nvSpPr>
        <p:spPr>
          <a:xfrm flipH="true" flipV="true" rot="0">
            <a:off x="6044667" y="8622127"/>
            <a:ext cx="1640484" cy="2303048"/>
          </a:xfrm>
          <a:custGeom>
            <a:avLst/>
            <a:gdLst/>
            <a:ahLst/>
            <a:cxnLst/>
            <a:rect r="r" b="b" t="t" l="l"/>
            <a:pathLst>
              <a:path h="2303048" w="1640484">
                <a:moveTo>
                  <a:pt x="1640484" y="2303048"/>
                </a:moveTo>
                <a:lnTo>
                  <a:pt x="0" y="2303048"/>
                </a:lnTo>
                <a:lnTo>
                  <a:pt x="0" y="0"/>
                </a:lnTo>
                <a:lnTo>
                  <a:pt x="1640484" y="0"/>
                </a:lnTo>
                <a:lnTo>
                  <a:pt x="1640484" y="2303048"/>
                </a:lnTo>
                <a:close/>
              </a:path>
            </a:pathLst>
          </a:custGeom>
          <a:blipFill>
            <a:blip r:embed="rId2">
              <a:alphaModFix amt="7999"/>
            </a:blip>
            <a:stretch>
              <a:fillRect l="-145477" t="0" r="-27289" b="-9290"/>
            </a:stretch>
          </a:blipFill>
        </p:spPr>
      </p:sp>
      <p:sp>
        <p:nvSpPr>
          <p:cNvPr name="Freeform 19" id="19"/>
          <p:cNvSpPr/>
          <p:nvPr/>
        </p:nvSpPr>
        <p:spPr>
          <a:xfrm flipH="true" flipV="true" rot="0">
            <a:off x="-497939" y="9079000"/>
            <a:ext cx="4058761" cy="1602322"/>
          </a:xfrm>
          <a:custGeom>
            <a:avLst/>
            <a:gdLst/>
            <a:ahLst/>
            <a:cxnLst/>
            <a:rect r="r" b="b" t="t" l="l"/>
            <a:pathLst>
              <a:path h="1602322" w="4058761">
                <a:moveTo>
                  <a:pt x="4058761" y="1602322"/>
                </a:moveTo>
                <a:lnTo>
                  <a:pt x="0" y="1602322"/>
                </a:lnTo>
                <a:lnTo>
                  <a:pt x="0" y="0"/>
                </a:lnTo>
                <a:lnTo>
                  <a:pt x="4058761" y="0"/>
                </a:lnTo>
                <a:lnTo>
                  <a:pt x="4058761" y="1602322"/>
                </a:lnTo>
                <a:close/>
              </a:path>
            </a:pathLst>
          </a:custGeom>
          <a:blipFill>
            <a:blip r:embed="rId5">
              <a:alphaModFix amt="15000"/>
            </a:blip>
            <a:stretch>
              <a:fillRect l="-114288" t="0" r="0" b="-205327"/>
            </a:stretch>
          </a:blipFill>
        </p:spPr>
      </p:sp>
      <p:sp>
        <p:nvSpPr>
          <p:cNvPr name="Freeform 20" id="20"/>
          <p:cNvSpPr/>
          <p:nvPr/>
        </p:nvSpPr>
        <p:spPr>
          <a:xfrm flipH="false" flipV="false" rot="0">
            <a:off x="11568521" y="1469290"/>
            <a:ext cx="5643154" cy="7143274"/>
          </a:xfrm>
          <a:custGeom>
            <a:avLst/>
            <a:gdLst/>
            <a:ahLst/>
            <a:cxnLst/>
            <a:rect r="r" b="b" t="t" l="l"/>
            <a:pathLst>
              <a:path h="7143274" w="5643154">
                <a:moveTo>
                  <a:pt x="0" y="0"/>
                </a:moveTo>
                <a:lnTo>
                  <a:pt x="5643154" y="0"/>
                </a:lnTo>
                <a:lnTo>
                  <a:pt x="5643154" y="7143275"/>
                </a:lnTo>
                <a:lnTo>
                  <a:pt x="0" y="7143275"/>
                </a:lnTo>
                <a:lnTo>
                  <a:pt x="0" y="0"/>
                </a:lnTo>
                <a:close/>
              </a:path>
            </a:pathLst>
          </a:custGeom>
          <a:blipFill>
            <a:blip r:embed="rId6"/>
            <a:stretch>
              <a:fillRect l="-5088" t="-365" r="-239" b="-7581"/>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01007" y="0"/>
            <a:ext cx="10286993" cy="10287000"/>
            <a:chOff x="0" y="0"/>
            <a:chExt cx="2709331" cy="2709333"/>
          </a:xfrm>
        </p:grpSpPr>
        <p:sp>
          <p:nvSpPr>
            <p:cNvPr name="Freeform 3" id="3"/>
            <p:cNvSpPr/>
            <p:nvPr/>
          </p:nvSpPr>
          <p:spPr>
            <a:xfrm flipH="false" flipV="false" rot="0">
              <a:off x="0" y="0"/>
              <a:ext cx="2709331" cy="2709333"/>
            </a:xfrm>
            <a:custGeom>
              <a:avLst/>
              <a:gdLst/>
              <a:ahLst/>
              <a:cxnLst/>
              <a:rect r="r" b="b" t="t" l="l"/>
              <a:pathLst>
                <a:path h="2709333" w="2709331">
                  <a:moveTo>
                    <a:pt x="0" y="0"/>
                  </a:moveTo>
                  <a:lnTo>
                    <a:pt x="2709331" y="0"/>
                  </a:lnTo>
                  <a:lnTo>
                    <a:pt x="2709331" y="2709333"/>
                  </a:lnTo>
                  <a:lnTo>
                    <a:pt x="0" y="2709333"/>
                  </a:lnTo>
                  <a:close/>
                </a:path>
              </a:pathLst>
            </a:custGeom>
            <a:solidFill>
              <a:srgbClr val="F2F1F1">
                <a:alpha val="80000"/>
              </a:srgbClr>
            </a:solidFill>
          </p:spPr>
        </p:sp>
        <p:sp>
          <p:nvSpPr>
            <p:cNvPr name="TextBox 4" id="4"/>
            <p:cNvSpPr txBox="true"/>
            <p:nvPr/>
          </p:nvSpPr>
          <p:spPr>
            <a:xfrm>
              <a:off x="0" y="-47625"/>
              <a:ext cx="2709331"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60752" y="3347295"/>
            <a:ext cx="7383057" cy="4725686"/>
          </a:xfrm>
          <a:custGeom>
            <a:avLst/>
            <a:gdLst/>
            <a:ahLst/>
            <a:cxnLst/>
            <a:rect r="r" b="b" t="t" l="l"/>
            <a:pathLst>
              <a:path h="4725686" w="7383057">
                <a:moveTo>
                  <a:pt x="0" y="0"/>
                </a:moveTo>
                <a:lnTo>
                  <a:pt x="7383057" y="0"/>
                </a:lnTo>
                <a:lnTo>
                  <a:pt x="7383057" y="4725686"/>
                </a:lnTo>
                <a:lnTo>
                  <a:pt x="0" y="4725686"/>
                </a:lnTo>
                <a:lnTo>
                  <a:pt x="0" y="0"/>
                </a:lnTo>
                <a:close/>
              </a:path>
            </a:pathLst>
          </a:custGeom>
          <a:blipFill>
            <a:blip r:embed="rId2"/>
            <a:stretch>
              <a:fillRect l="0" t="-695" r="0" b="-695"/>
            </a:stretch>
          </a:blipFill>
        </p:spPr>
      </p:sp>
      <p:sp>
        <p:nvSpPr>
          <p:cNvPr name="TextBox 6" id="6"/>
          <p:cNvSpPr txBox="true"/>
          <p:nvPr/>
        </p:nvSpPr>
        <p:spPr>
          <a:xfrm rot="0">
            <a:off x="8039107" y="1599846"/>
            <a:ext cx="9912847" cy="7068058"/>
          </a:xfrm>
          <a:prstGeom prst="rect">
            <a:avLst/>
          </a:prstGeom>
        </p:spPr>
        <p:txBody>
          <a:bodyPr anchor="t" rtlCol="false" tIns="0" lIns="0" bIns="0" rIns="0">
            <a:spAutoFit/>
          </a:bodyPr>
          <a:lstStyle/>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Alzheimer's patients often experience anxiety, depression, and social withdrawal, requiring focused emotional support.</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AI tools track and analyze mood patterns, identifying triggers and providing timely emotional interventions.</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AI can tailor guided meditation and relaxation exercises based on real-time mood and feedback, offering personalized care.</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Enhanced platforms enable secure for group  messaging, helping reduce social isolation.</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The research aims to develop an AI-driven system that adapts interventions in real-time based on mood and environmental data.</a:t>
            </a:r>
          </a:p>
          <a:p>
            <a:pPr algn="just">
              <a:lnSpc>
                <a:spcPts val="3041"/>
              </a:lnSpc>
            </a:pPr>
          </a:p>
          <a:p>
            <a:pPr algn="l">
              <a:lnSpc>
                <a:spcPts val="3639"/>
              </a:lnSpc>
            </a:pPr>
          </a:p>
          <a:p>
            <a:pPr algn="l">
              <a:lnSpc>
                <a:spcPts val="3639"/>
              </a:lnSpc>
            </a:pPr>
          </a:p>
          <a:p>
            <a:pPr algn="l">
              <a:lnSpc>
                <a:spcPts val="3639"/>
              </a:lnSpc>
            </a:pPr>
          </a:p>
        </p:txBody>
      </p:sp>
      <p:sp>
        <p:nvSpPr>
          <p:cNvPr name="TextBox 7" id="7"/>
          <p:cNvSpPr txBox="true"/>
          <p:nvPr/>
        </p:nvSpPr>
        <p:spPr>
          <a:xfrm rot="0">
            <a:off x="360752" y="994733"/>
            <a:ext cx="6684003" cy="1550989"/>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Research Background</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835326" y="9434365"/>
            <a:ext cx="3417738" cy="3453451"/>
          </a:xfrm>
          <a:custGeom>
            <a:avLst/>
            <a:gdLst/>
            <a:ahLst/>
            <a:cxnLst/>
            <a:rect r="r" b="b" t="t" l="l"/>
            <a:pathLst>
              <a:path h="3453451" w="3417738">
                <a:moveTo>
                  <a:pt x="3417739" y="0"/>
                </a:moveTo>
                <a:lnTo>
                  <a:pt x="0" y="0"/>
                </a:lnTo>
                <a:lnTo>
                  <a:pt x="0" y="3453451"/>
                </a:lnTo>
                <a:lnTo>
                  <a:pt x="3417739" y="3453451"/>
                </a:lnTo>
                <a:lnTo>
                  <a:pt x="3417739" y="0"/>
                </a:lnTo>
                <a:close/>
              </a:path>
            </a:pathLst>
          </a:custGeom>
          <a:blipFill>
            <a:blip r:embed="rId2">
              <a:alphaModFix amt="17000"/>
            </a:blip>
            <a:stretch>
              <a:fillRect l="-114288" t="0" r="0" b="-19290"/>
            </a:stretch>
          </a:blipFill>
        </p:spPr>
      </p:sp>
      <p:sp>
        <p:nvSpPr>
          <p:cNvPr name="Freeform 3" id="3"/>
          <p:cNvSpPr/>
          <p:nvPr/>
        </p:nvSpPr>
        <p:spPr>
          <a:xfrm flipH="true" flipV="false" rot="0">
            <a:off x="12857410" y="9434365"/>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7000"/>
            </a:blip>
            <a:stretch>
              <a:fillRect l="-114288" t="0" r="0" b="-19290"/>
            </a:stretch>
          </a:blipFill>
        </p:spPr>
      </p:sp>
      <p:sp>
        <p:nvSpPr>
          <p:cNvPr name="Freeform 4" id="4"/>
          <p:cNvSpPr/>
          <p:nvPr/>
        </p:nvSpPr>
        <p:spPr>
          <a:xfrm flipH="true" flipV="false" rot="0">
            <a:off x="10303085" y="7531574"/>
            <a:ext cx="3417738" cy="3453451"/>
          </a:xfrm>
          <a:custGeom>
            <a:avLst/>
            <a:gdLst/>
            <a:ahLst/>
            <a:cxnLst/>
            <a:rect r="r" b="b" t="t" l="l"/>
            <a:pathLst>
              <a:path h="3453451" w="3417738">
                <a:moveTo>
                  <a:pt x="3417739" y="0"/>
                </a:moveTo>
                <a:lnTo>
                  <a:pt x="0" y="0"/>
                </a:lnTo>
                <a:lnTo>
                  <a:pt x="0" y="3453452"/>
                </a:lnTo>
                <a:lnTo>
                  <a:pt x="3417739" y="3453452"/>
                </a:lnTo>
                <a:lnTo>
                  <a:pt x="3417739" y="0"/>
                </a:lnTo>
                <a:close/>
              </a:path>
            </a:pathLst>
          </a:custGeom>
          <a:blipFill>
            <a:blip r:embed="rId2">
              <a:alphaModFix amt="17000"/>
            </a:blip>
            <a:stretch>
              <a:fillRect l="-114288" t="0" r="0" b="-19290"/>
            </a:stretch>
          </a:blipFill>
        </p:spPr>
      </p:sp>
      <p:sp>
        <p:nvSpPr>
          <p:cNvPr name="Freeform 5" id="5"/>
          <p:cNvSpPr/>
          <p:nvPr/>
        </p:nvSpPr>
        <p:spPr>
          <a:xfrm flipH="true" flipV="false" rot="0">
            <a:off x="8314043" y="7880977"/>
            <a:ext cx="3417738" cy="3453451"/>
          </a:xfrm>
          <a:custGeom>
            <a:avLst/>
            <a:gdLst/>
            <a:ahLst/>
            <a:cxnLst/>
            <a:rect r="r" b="b" t="t" l="l"/>
            <a:pathLst>
              <a:path h="3453451" w="3417738">
                <a:moveTo>
                  <a:pt x="3417739" y="0"/>
                </a:moveTo>
                <a:lnTo>
                  <a:pt x="0" y="0"/>
                </a:lnTo>
                <a:lnTo>
                  <a:pt x="0" y="3453451"/>
                </a:lnTo>
                <a:lnTo>
                  <a:pt x="3417739" y="3453451"/>
                </a:lnTo>
                <a:lnTo>
                  <a:pt x="3417739" y="0"/>
                </a:lnTo>
                <a:close/>
              </a:path>
            </a:pathLst>
          </a:custGeom>
          <a:blipFill>
            <a:blip r:embed="rId2">
              <a:alphaModFix amt="17000"/>
            </a:blip>
            <a:stretch>
              <a:fillRect l="-114288" t="0" r="0" b="-19290"/>
            </a:stretch>
          </a:blipFill>
        </p:spPr>
      </p:sp>
      <p:sp>
        <p:nvSpPr>
          <p:cNvPr name="Freeform 6" id="6"/>
          <p:cNvSpPr/>
          <p:nvPr/>
        </p:nvSpPr>
        <p:spPr>
          <a:xfrm flipH="true" flipV="false" rot="0">
            <a:off x="4896305" y="8893579"/>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7000"/>
            </a:blip>
            <a:stretch>
              <a:fillRect l="-114288" t="0" r="0" b="-19290"/>
            </a:stretch>
          </a:blipFill>
        </p:spPr>
      </p:sp>
      <p:sp>
        <p:nvSpPr>
          <p:cNvPr name="Freeform 7" id="7"/>
          <p:cNvSpPr/>
          <p:nvPr/>
        </p:nvSpPr>
        <p:spPr>
          <a:xfrm flipH="true" flipV="false" rot="0">
            <a:off x="3592005" y="7930921"/>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6000"/>
            </a:blip>
            <a:stretch>
              <a:fillRect l="-114288" t="0" r="0" b="-19290"/>
            </a:stretch>
          </a:blipFill>
        </p:spPr>
      </p:sp>
      <p:grpSp>
        <p:nvGrpSpPr>
          <p:cNvPr name="Group 8" id="8"/>
          <p:cNvGrpSpPr/>
          <p:nvPr/>
        </p:nvGrpSpPr>
        <p:grpSpPr>
          <a:xfrm rot="0">
            <a:off x="13279302" y="1458774"/>
            <a:ext cx="4226877" cy="4536708"/>
            <a:chOff x="0" y="0"/>
            <a:chExt cx="1113252" cy="1194853"/>
          </a:xfrm>
        </p:grpSpPr>
        <p:sp>
          <p:nvSpPr>
            <p:cNvPr name="Freeform 9" id="9"/>
            <p:cNvSpPr/>
            <p:nvPr/>
          </p:nvSpPr>
          <p:spPr>
            <a:xfrm flipH="false" flipV="false" rot="0">
              <a:off x="0" y="0"/>
              <a:ext cx="1113252" cy="1194853"/>
            </a:xfrm>
            <a:custGeom>
              <a:avLst/>
              <a:gdLst/>
              <a:ahLst/>
              <a:cxnLst/>
              <a:rect r="r" b="b" t="t" l="l"/>
              <a:pathLst>
                <a:path h="1194853" w="1113252">
                  <a:moveTo>
                    <a:pt x="0" y="0"/>
                  </a:moveTo>
                  <a:lnTo>
                    <a:pt x="1113252" y="0"/>
                  </a:lnTo>
                  <a:lnTo>
                    <a:pt x="1113252" y="1194853"/>
                  </a:lnTo>
                  <a:lnTo>
                    <a:pt x="0" y="1194853"/>
                  </a:lnTo>
                  <a:close/>
                </a:path>
              </a:pathLst>
            </a:custGeom>
            <a:solidFill>
              <a:srgbClr val="F8F8F8"/>
            </a:solidFill>
          </p:spPr>
        </p:sp>
        <p:sp>
          <p:nvSpPr>
            <p:cNvPr name="TextBox 10" id="10"/>
            <p:cNvSpPr txBox="true"/>
            <p:nvPr/>
          </p:nvSpPr>
          <p:spPr>
            <a:xfrm>
              <a:off x="0" y="-57150"/>
              <a:ext cx="1113252" cy="1252003"/>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8907390" y="1585255"/>
            <a:ext cx="4775418"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03</a:t>
            </a:r>
          </a:p>
        </p:txBody>
      </p:sp>
      <p:grpSp>
        <p:nvGrpSpPr>
          <p:cNvPr name="Group 12" id="12"/>
          <p:cNvGrpSpPr/>
          <p:nvPr/>
        </p:nvGrpSpPr>
        <p:grpSpPr>
          <a:xfrm rot="0">
            <a:off x="4858289" y="1458774"/>
            <a:ext cx="4226877" cy="4536708"/>
            <a:chOff x="0" y="0"/>
            <a:chExt cx="1113252" cy="1194853"/>
          </a:xfrm>
        </p:grpSpPr>
        <p:sp>
          <p:nvSpPr>
            <p:cNvPr name="Freeform 13" id="13"/>
            <p:cNvSpPr/>
            <p:nvPr/>
          </p:nvSpPr>
          <p:spPr>
            <a:xfrm flipH="false" flipV="false" rot="0">
              <a:off x="0" y="0"/>
              <a:ext cx="1113252" cy="1194853"/>
            </a:xfrm>
            <a:custGeom>
              <a:avLst/>
              <a:gdLst/>
              <a:ahLst/>
              <a:cxnLst/>
              <a:rect r="r" b="b" t="t" l="l"/>
              <a:pathLst>
                <a:path h="1194853" w="1113252">
                  <a:moveTo>
                    <a:pt x="0" y="0"/>
                  </a:moveTo>
                  <a:lnTo>
                    <a:pt x="1113252" y="0"/>
                  </a:lnTo>
                  <a:lnTo>
                    <a:pt x="1113252" y="1194853"/>
                  </a:lnTo>
                  <a:lnTo>
                    <a:pt x="0" y="1194853"/>
                  </a:lnTo>
                  <a:close/>
                </a:path>
              </a:pathLst>
            </a:custGeom>
            <a:solidFill>
              <a:srgbClr val="F8F8F8"/>
            </a:solidFill>
          </p:spPr>
        </p:sp>
        <p:sp>
          <p:nvSpPr>
            <p:cNvPr name="TextBox 14" id="14"/>
            <p:cNvSpPr txBox="true"/>
            <p:nvPr/>
          </p:nvSpPr>
          <p:spPr>
            <a:xfrm>
              <a:off x="0" y="-57150"/>
              <a:ext cx="1113252" cy="1252003"/>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0">
            <a:off x="378325" y="1458774"/>
            <a:ext cx="4058761" cy="4101173"/>
          </a:xfrm>
          <a:custGeom>
            <a:avLst/>
            <a:gdLst/>
            <a:ahLst/>
            <a:cxnLst/>
            <a:rect r="r" b="b" t="t" l="l"/>
            <a:pathLst>
              <a:path h="4101173" w="4058761">
                <a:moveTo>
                  <a:pt x="0" y="0"/>
                </a:moveTo>
                <a:lnTo>
                  <a:pt x="4058761" y="0"/>
                </a:lnTo>
                <a:lnTo>
                  <a:pt x="4058761" y="4101173"/>
                </a:lnTo>
                <a:lnTo>
                  <a:pt x="0" y="4101173"/>
                </a:lnTo>
                <a:lnTo>
                  <a:pt x="0" y="0"/>
                </a:lnTo>
                <a:close/>
              </a:path>
            </a:pathLst>
          </a:custGeom>
          <a:blipFill>
            <a:blip r:embed="rId2">
              <a:alphaModFix amt="9999"/>
            </a:blip>
            <a:stretch>
              <a:fillRect l="-114288" t="0" r="0" b="-19290"/>
            </a:stretch>
          </a:blipFill>
        </p:spPr>
      </p:sp>
      <p:sp>
        <p:nvSpPr>
          <p:cNvPr name="Freeform 16" id="16"/>
          <p:cNvSpPr/>
          <p:nvPr/>
        </p:nvSpPr>
        <p:spPr>
          <a:xfrm flipH="true" flipV="false" rot="0">
            <a:off x="0" y="9607703"/>
            <a:ext cx="3592005" cy="3629539"/>
          </a:xfrm>
          <a:custGeom>
            <a:avLst/>
            <a:gdLst/>
            <a:ahLst/>
            <a:cxnLst/>
            <a:rect r="r" b="b" t="t" l="l"/>
            <a:pathLst>
              <a:path h="3629539" w="3592005">
                <a:moveTo>
                  <a:pt x="3592005" y="0"/>
                </a:moveTo>
                <a:lnTo>
                  <a:pt x="0" y="0"/>
                </a:lnTo>
                <a:lnTo>
                  <a:pt x="0" y="3629539"/>
                </a:lnTo>
                <a:lnTo>
                  <a:pt x="3592005" y="3629539"/>
                </a:lnTo>
                <a:lnTo>
                  <a:pt x="3592005" y="0"/>
                </a:lnTo>
                <a:close/>
              </a:path>
            </a:pathLst>
          </a:custGeom>
          <a:blipFill>
            <a:blip r:embed="rId2">
              <a:alphaModFix amt="17000"/>
            </a:blip>
            <a:stretch>
              <a:fillRect l="-114288" t="0" r="0" b="-19290"/>
            </a:stretch>
          </a:blipFill>
        </p:spPr>
      </p:sp>
      <p:sp>
        <p:nvSpPr>
          <p:cNvPr name="Freeform 17" id="17"/>
          <p:cNvSpPr/>
          <p:nvPr/>
        </p:nvSpPr>
        <p:spPr>
          <a:xfrm flipH="false" flipV="false" rot="0">
            <a:off x="3709752" y="6192229"/>
            <a:ext cx="10826861" cy="3320346"/>
          </a:xfrm>
          <a:custGeom>
            <a:avLst/>
            <a:gdLst/>
            <a:ahLst/>
            <a:cxnLst/>
            <a:rect r="r" b="b" t="t" l="l"/>
            <a:pathLst>
              <a:path h="3320346" w="10826861">
                <a:moveTo>
                  <a:pt x="0" y="0"/>
                </a:moveTo>
                <a:lnTo>
                  <a:pt x="10826860" y="0"/>
                </a:lnTo>
                <a:lnTo>
                  <a:pt x="10826860" y="3320346"/>
                </a:lnTo>
                <a:lnTo>
                  <a:pt x="0" y="3320346"/>
                </a:lnTo>
                <a:lnTo>
                  <a:pt x="0" y="0"/>
                </a:lnTo>
                <a:close/>
              </a:path>
            </a:pathLst>
          </a:custGeom>
          <a:blipFill>
            <a:blip r:embed="rId3"/>
            <a:stretch>
              <a:fillRect l="0" t="0" r="0" b="-8692"/>
            </a:stretch>
          </a:blipFill>
        </p:spPr>
      </p:sp>
      <p:sp>
        <p:nvSpPr>
          <p:cNvPr name="TextBox 18" id="18"/>
          <p:cNvSpPr txBox="true"/>
          <p:nvPr/>
        </p:nvSpPr>
        <p:spPr>
          <a:xfrm rot="0">
            <a:off x="13593344" y="2409127"/>
            <a:ext cx="3857244" cy="3502025"/>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What are the challenges of implementing a real-time, adaptive emotional support system for Alzheimer's care?</a:t>
            </a:r>
          </a:p>
        </p:txBody>
      </p:sp>
      <p:sp>
        <p:nvSpPr>
          <p:cNvPr name="TextBox 19" id="19"/>
          <p:cNvSpPr txBox="true"/>
          <p:nvPr/>
        </p:nvSpPr>
        <p:spPr>
          <a:xfrm rot="0">
            <a:off x="13134258" y="1528105"/>
            <a:ext cx="4775418"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04</a:t>
            </a:r>
          </a:p>
        </p:txBody>
      </p:sp>
      <p:sp>
        <p:nvSpPr>
          <p:cNvPr name="TextBox 20" id="20"/>
          <p:cNvSpPr txBox="true"/>
          <p:nvPr/>
        </p:nvSpPr>
        <p:spPr>
          <a:xfrm rot="0">
            <a:off x="1587307" y="1528105"/>
            <a:ext cx="1640797"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01</a:t>
            </a:r>
          </a:p>
        </p:txBody>
      </p:sp>
      <p:sp>
        <p:nvSpPr>
          <p:cNvPr name="TextBox 21" id="21"/>
          <p:cNvSpPr txBox="true"/>
          <p:nvPr/>
        </p:nvSpPr>
        <p:spPr>
          <a:xfrm rot="0">
            <a:off x="5840593" y="1556680"/>
            <a:ext cx="2222012" cy="1320875"/>
          </a:xfrm>
          <a:prstGeom prst="rect">
            <a:avLst/>
          </a:prstGeom>
        </p:spPr>
        <p:txBody>
          <a:bodyPr anchor="t" rtlCol="false" tIns="0" lIns="0" bIns="0" rIns="0">
            <a:spAutoFit/>
          </a:bodyPr>
          <a:lstStyle/>
          <a:p>
            <a:pPr algn="ctr" marL="0" indent="0" lvl="0">
              <a:lnSpc>
                <a:spcPts val="10411"/>
              </a:lnSpc>
            </a:pPr>
            <a:r>
              <a:rPr lang="en-US" b="true" sz="7436" spc="371">
                <a:solidFill>
                  <a:srgbClr val="A79E9C"/>
                </a:solidFill>
                <a:latin typeface="Helios Extended Bold"/>
                <a:ea typeface="Helios Extended Bold"/>
                <a:cs typeface="Helios Extended Bold"/>
                <a:sym typeface="Helios Extended Bold"/>
              </a:rPr>
              <a:t>02</a:t>
            </a:r>
          </a:p>
        </p:txBody>
      </p:sp>
      <p:sp>
        <p:nvSpPr>
          <p:cNvPr name="TextBox 22" id="22"/>
          <p:cNvSpPr txBox="true"/>
          <p:nvPr/>
        </p:nvSpPr>
        <p:spPr>
          <a:xfrm rot="0">
            <a:off x="621559" y="2604115"/>
            <a:ext cx="3572294" cy="3502025"/>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How can personalized interventions improve the emotional well-being of Alzheimer's patients?</a:t>
            </a:r>
          </a:p>
        </p:txBody>
      </p:sp>
      <p:sp>
        <p:nvSpPr>
          <p:cNvPr name="TextBox 23" id="23"/>
          <p:cNvSpPr txBox="true"/>
          <p:nvPr/>
        </p:nvSpPr>
        <p:spPr>
          <a:xfrm rot="0">
            <a:off x="5036065" y="2604115"/>
            <a:ext cx="3871325" cy="2492375"/>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What role does AI play in effectively tracking and managing mood patterns in Alzheimer's patients?</a:t>
            </a:r>
          </a:p>
        </p:txBody>
      </p:sp>
      <p:sp>
        <p:nvSpPr>
          <p:cNvPr name="TextBox 24" id="24"/>
          <p:cNvSpPr txBox="true"/>
          <p:nvPr/>
        </p:nvSpPr>
        <p:spPr>
          <a:xfrm rot="0">
            <a:off x="9212026" y="2585065"/>
            <a:ext cx="3940417" cy="2997200"/>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How can technology-driven platforms improve social connections and reduce isolation among Alzheimer's patients?</a:t>
            </a:r>
          </a:p>
        </p:txBody>
      </p:sp>
      <p:sp>
        <p:nvSpPr>
          <p:cNvPr name="TextBox 25" id="25"/>
          <p:cNvSpPr txBox="true"/>
          <p:nvPr/>
        </p:nvSpPr>
        <p:spPr>
          <a:xfrm rot="0">
            <a:off x="5840593" y="660232"/>
            <a:ext cx="7371951" cy="798542"/>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Research Questions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7111017" y="700867"/>
            <a:ext cx="3919462" cy="798542"/>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Objective</a:t>
            </a:r>
          </a:p>
        </p:txBody>
      </p:sp>
      <p:sp>
        <p:nvSpPr>
          <p:cNvPr name="TextBox 3" id="3"/>
          <p:cNvSpPr txBox="true"/>
          <p:nvPr/>
        </p:nvSpPr>
        <p:spPr>
          <a:xfrm rot="0">
            <a:off x="2040832" y="1957068"/>
            <a:ext cx="13590764" cy="5629275"/>
          </a:xfrm>
          <a:prstGeom prst="rect">
            <a:avLst/>
          </a:prstGeom>
        </p:spPr>
        <p:txBody>
          <a:bodyPr anchor="t" rtlCol="false" tIns="0" lIns="0" bIns="0" rIns="0">
            <a:spAutoFit/>
          </a:bodyPr>
          <a:lstStyle/>
          <a:p>
            <a:pPr algn="ctr">
              <a:lnSpc>
                <a:spcPts val="4950"/>
              </a:lnSpc>
            </a:pPr>
            <a:r>
              <a:rPr lang="en-US" b="true" sz="3000" spc="-144">
                <a:solidFill>
                  <a:srgbClr val="000000"/>
                </a:solidFill>
                <a:latin typeface="Public Sans Bold"/>
                <a:ea typeface="Public Sans Bold"/>
                <a:cs typeface="Public Sans Bold"/>
                <a:sym typeface="Public Sans Bold"/>
              </a:rPr>
              <a:t>Special Objective</a:t>
            </a:r>
          </a:p>
          <a:p>
            <a:pPr algn="ctr">
              <a:lnSpc>
                <a:spcPts val="4950"/>
              </a:lnSpc>
            </a:pPr>
          </a:p>
          <a:p>
            <a:pPr algn="ctr">
              <a:lnSpc>
                <a:spcPts val="4950"/>
              </a:lnSpc>
            </a:pPr>
            <a:r>
              <a:rPr lang="en-US" sz="3000" spc="-144">
                <a:solidFill>
                  <a:srgbClr val="000000"/>
                </a:solidFill>
                <a:latin typeface="Public Sans"/>
                <a:ea typeface="Public Sans"/>
                <a:cs typeface="Public Sans"/>
                <a:sym typeface="Public Sans"/>
              </a:rPr>
              <a:t>To develop an AI-driven system that provides real-time, personalized emotional support to Alzheimer's patients by integrating mood tracking, adaptive interventions, and enhanced social interaction tools, thereby improving their overall emotional well-being and quality of life.</a:t>
            </a:r>
          </a:p>
          <a:p>
            <a:pPr algn="ctr">
              <a:lnSpc>
                <a:spcPts val="4950"/>
              </a:lnSpc>
            </a:pPr>
          </a:p>
          <a:p>
            <a:pPr algn="ctr">
              <a:lnSpc>
                <a:spcPts val="4950"/>
              </a:lnSpc>
            </a:pPr>
          </a:p>
          <a:p>
            <a:pPr algn="ctr">
              <a:lnSpc>
                <a:spcPts val="4950"/>
              </a:lnSpc>
            </a:pPr>
          </a:p>
        </p:txBody>
      </p:sp>
      <p:sp>
        <p:nvSpPr>
          <p:cNvPr name="AutoShape 4" id="4"/>
          <p:cNvSpPr/>
          <p:nvPr/>
        </p:nvSpPr>
        <p:spPr>
          <a:xfrm>
            <a:off x="7248277" y="2767806"/>
            <a:ext cx="3175873"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6382415" y="1442258"/>
            <a:ext cx="2669283" cy="2697175"/>
          </a:xfrm>
          <a:custGeom>
            <a:avLst/>
            <a:gdLst/>
            <a:ahLst/>
            <a:cxnLst/>
            <a:rect r="r" b="b" t="t" l="l"/>
            <a:pathLst>
              <a:path h="2697175" w="2669283">
                <a:moveTo>
                  <a:pt x="0" y="0"/>
                </a:moveTo>
                <a:lnTo>
                  <a:pt x="2669283" y="0"/>
                </a:lnTo>
                <a:lnTo>
                  <a:pt x="2669283" y="2697176"/>
                </a:lnTo>
                <a:lnTo>
                  <a:pt x="0" y="2697176"/>
                </a:lnTo>
                <a:lnTo>
                  <a:pt x="0" y="0"/>
                </a:lnTo>
                <a:close/>
              </a:path>
            </a:pathLst>
          </a:custGeom>
          <a:blipFill>
            <a:blip r:embed="rId2">
              <a:alphaModFix amt="17000"/>
            </a:blip>
            <a:stretch>
              <a:fillRect l="-114288" t="0" r="0" b="-19290"/>
            </a:stretch>
          </a:blipFill>
        </p:spPr>
      </p:sp>
      <p:sp>
        <p:nvSpPr>
          <p:cNvPr name="Freeform 6" id="6"/>
          <p:cNvSpPr/>
          <p:nvPr/>
        </p:nvSpPr>
        <p:spPr>
          <a:xfrm flipH="true" flipV="false" rot="0">
            <a:off x="9070748" y="1451783"/>
            <a:ext cx="2669283" cy="2697175"/>
          </a:xfrm>
          <a:custGeom>
            <a:avLst/>
            <a:gdLst/>
            <a:ahLst/>
            <a:cxnLst/>
            <a:rect r="r" b="b" t="t" l="l"/>
            <a:pathLst>
              <a:path h="2697175" w="2669283">
                <a:moveTo>
                  <a:pt x="2669283" y="0"/>
                </a:moveTo>
                <a:lnTo>
                  <a:pt x="0" y="0"/>
                </a:lnTo>
                <a:lnTo>
                  <a:pt x="0" y="2697176"/>
                </a:lnTo>
                <a:lnTo>
                  <a:pt x="2669283" y="2697176"/>
                </a:lnTo>
                <a:lnTo>
                  <a:pt x="2669283" y="0"/>
                </a:lnTo>
                <a:close/>
              </a:path>
            </a:pathLst>
          </a:custGeom>
          <a:blipFill>
            <a:blip r:embed="rId2">
              <a:alphaModFix amt="17000"/>
            </a:blip>
            <a:stretch>
              <a:fillRect l="-114288" t="0" r="0" b="-19290"/>
            </a:stretch>
          </a:blipFill>
        </p:spPr>
      </p:sp>
      <p:sp>
        <p:nvSpPr>
          <p:cNvPr name="Freeform 7" id="7"/>
          <p:cNvSpPr/>
          <p:nvPr/>
        </p:nvSpPr>
        <p:spPr>
          <a:xfrm flipH="false" flipV="false" rot="0">
            <a:off x="3985796" y="5149738"/>
            <a:ext cx="10131804" cy="4871216"/>
          </a:xfrm>
          <a:custGeom>
            <a:avLst/>
            <a:gdLst/>
            <a:ahLst/>
            <a:cxnLst/>
            <a:rect r="r" b="b" t="t" l="l"/>
            <a:pathLst>
              <a:path h="4871216" w="10131804">
                <a:moveTo>
                  <a:pt x="0" y="0"/>
                </a:moveTo>
                <a:lnTo>
                  <a:pt x="10131804" y="0"/>
                </a:lnTo>
                <a:lnTo>
                  <a:pt x="10131804" y="4871217"/>
                </a:lnTo>
                <a:lnTo>
                  <a:pt x="0" y="4871217"/>
                </a:lnTo>
                <a:lnTo>
                  <a:pt x="0" y="0"/>
                </a:lnTo>
                <a:close/>
              </a:path>
            </a:pathLst>
          </a:custGeom>
          <a:blipFill>
            <a:blip r:embed="rId3"/>
            <a:stretch>
              <a:fillRect l="0" t="-21558" r="0" b="-8287"/>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028700" y="1684850"/>
            <a:ext cx="7479973" cy="3630267"/>
            <a:chOff x="0" y="0"/>
            <a:chExt cx="1970034" cy="956120"/>
          </a:xfrm>
        </p:grpSpPr>
        <p:sp>
          <p:nvSpPr>
            <p:cNvPr name="Freeform 3" id="3"/>
            <p:cNvSpPr/>
            <p:nvPr/>
          </p:nvSpPr>
          <p:spPr>
            <a:xfrm flipH="false" flipV="false" rot="0">
              <a:off x="0" y="0"/>
              <a:ext cx="1970034" cy="956120"/>
            </a:xfrm>
            <a:custGeom>
              <a:avLst/>
              <a:gdLst/>
              <a:ahLst/>
              <a:cxnLst/>
              <a:rect r="r" b="b" t="t" l="l"/>
              <a:pathLst>
                <a:path h="956120" w="1970034">
                  <a:moveTo>
                    <a:pt x="52786" y="0"/>
                  </a:moveTo>
                  <a:lnTo>
                    <a:pt x="1917248" y="0"/>
                  </a:lnTo>
                  <a:cubicBezTo>
                    <a:pt x="1946401" y="0"/>
                    <a:pt x="1970034" y="23633"/>
                    <a:pt x="1970034" y="52786"/>
                  </a:cubicBezTo>
                  <a:lnTo>
                    <a:pt x="1970034" y="903334"/>
                  </a:lnTo>
                  <a:cubicBezTo>
                    <a:pt x="1970034" y="917333"/>
                    <a:pt x="1964473" y="930760"/>
                    <a:pt x="1954574" y="940659"/>
                  </a:cubicBezTo>
                  <a:cubicBezTo>
                    <a:pt x="1944674" y="950558"/>
                    <a:pt x="1931248" y="956120"/>
                    <a:pt x="1917248" y="956120"/>
                  </a:cubicBezTo>
                  <a:lnTo>
                    <a:pt x="52786" y="956120"/>
                  </a:lnTo>
                  <a:cubicBezTo>
                    <a:pt x="38786" y="956120"/>
                    <a:pt x="25360" y="950558"/>
                    <a:pt x="15461" y="940659"/>
                  </a:cubicBezTo>
                  <a:cubicBezTo>
                    <a:pt x="5561" y="930760"/>
                    <a:pt x="0" y="917333"/>
                    <a:pt x="0" y="903334"/>
                  </a:cubicBezTo>
                  <a:lnTo>
                    <a:pt x="0" y="52786"/>
                  </a:lnTo>
                  <a:cubicBezTo>
                    <a:pt x="0" y="23633"/>
                    <a:pt x="23633" y="0"/>
                    <a:pt x="52786" y="0"/>
                  </a:cubicBezTo>
                  <a:close/>
                </a:path>
              </a:pathLst>
            </a:custGeom>
            <a:solidFill>
              <a:srgbClr val="DBE5EA"/>
            </a:solidFill>
          </p:spPr>
        </p:sp>
        <p:sp>
          <p:nvSpPr>
            <p:cNvPr name="TextBox 4" id="4"/>
            <p:cNvSpPr txBox="true"/>
            <p:nvPr/>
          </p:nvSpPr>
          <p:spPr>
            <a:xfrm>
              <a:off x="0" y="-123825"/>
              <a:ext cx="1970034" cy="1079945"/>
            </a:xfrm>
            <a:prstGeom prst="rect">
              <a:avLst/>
            </a:prstGeom>
          </p:spPr>
          <p:txBody>
            <a:bodyPr anchor="ctr" rtlCol="false" tIns="50800" lIns="50800" bIns="50800" rIns="50800"/>
            <a:lstStyle/>
            <a:p>
              <a:pPr algn="ctr">
                <a:lnSpc>
                  <a:spcPts val="4079"/>
                </a:lnSpc>
              </a:pPr>
            </a:p>
          </p:txBody>
        </p:sp>
      </p:grpSp>
      <p:grpSp>
        <p:nvGrpSpPr>
          <p:cNvPr name="Group 5" id="5"/>
          <p:cNvGrpSpPr/>
          <p:nvPr/>
        </p:nvGrpSpPr>
        <p:grpSpPr>
          <a:xfrm rot="0">
            <a:off x="8952095" y="1656937"/>
            <a:ext cx="7479973" cy="3686094"/>
            <a:chOff x="0" y="0"/>
            <a:chExt cx="1970034" cy="970823"/>
          </a:xfrm>
        </p:grpSpPr>
        <p:sp>
          <p:nvSpPr>
            <p:cNvPr name="Freeform 6" id="6"/>
            <p:cNvSpPr/>
            <p:nvPr/>
          </p:nvSpPr>
          <p:spPr>
            <a:xfrm flipH="false" flipV="false" rot="0">
              <a:off x="0" y="0"/>
              <a:ext cx="1970034" cy="970823"/>
            </a:xfrm>
            <a:custGeom>
              <a:avLst/>
              <a:gdLst/>
              <a:ahLst/>
              <a:cxnLst/>
              <a:rect r="r" b="b" t="t" l="l"/>
              <a:pathLst>
                <a:path h="970823" w="1970034">
                  <a:moveTo>
                    <a:pt x="52786" y="0"/>
                  </a:moveTo>
                  <a:lnTo>
                    <a:pt x="1917248" y="0"/>
                  </a:lnTo>
                  <a:cubicBezTo>
                    <a:pt x="1946401" y="0"/>
                    <a:pt x="1970034" y="23633"/>
                    <a:pt x="1970034" y="52786"/>
                  </a:cubicBezTo>
                  <a:lnTo>
                    <a:pt x="1970034" y="918037"/>
                  </a:lnTo>
                  <a:cubicBezTo>
                    <a:pt x="1970034" y="932037"/>
                    <a:pt x="1964473" y="945463"/>
                    <a:pt x="1954574" y="955362"/>
                  </a:cubicBezTo>
                  <a:cubicBezTo>
                    <a:pt x="1944674" y="965262"/>
                    <a:pt x="1931248" y="970823"/>
                    <a:pt x="1917248" y="970823"/>
                  </a:cubicBezTo>
                  <a:lnTo>
                    <a:pt x="52786" y="970823"/>
                  </a:lnTo>
                  <a:cubicBezTo>
                    <a:pt x="38786" y="970823"/>
                    <a:pt x="25360" y="965262"/>
                    <a:pt x="15461" y="955362"/>
                  </a:cubicBezTo>
                  <a:cubicBezTo>
                    <a:pt x="5561" y="945463"/>
                    <a:pt x="0" y="932037"/>
                    <a:pt x="0" y="918037"/>
                  </a:cubicBezTo>
                  <a:lnTo>
                    <a:pt x="0" y="52786"/>
                  </a:lnTo>
                  <a:cubicBezTo>
                    <a:pt x="0" y="23633"/>
                    <a:pt x="23633" y="0"/>
                    <a:pt x="52786" y="0"/>
                  </a:cubicBezTo>
                  <a:close/>
                </a:path>
              </a:pathLst>
            </a:custGeom>
            <a:solidFill>
              <a:srgbClr val="A9BECB"/>
            </a:solidFill>
          </p:spPr>
        </p:sp>
        <p:sp>
          <p:nvSpPr>
            <p:cNvPr name="TextBox 7" id="7"/>
            <p:cNvSpPr txBox="true"/>
            <p:nvPr/>
          </p:nvSpPr>
          <p:spPr>
            <a:xfrm>
              <a:off x="0" y="-123825"/>
              <a:ext cx="1970034" cy="1094648"/>
            </a:xfrm>
            <a:prstGeom prst="rect">
              <a:avLst/>
            </a:prstGeom>
          </p:spPr>
          <p:txBody>
            <a:bodyPr anchor="ctr" rtlCol="false" tIns="50800" lIns="50800" bIns="50800" rIns="50800"/>
            <a:lstStyle/>
            <a:p>
              <a:pPr algn="ctr">
                <a:lnSpc>
                  <a:spcPts val="4079"/>
                </a:lnSpc>
              </a:pPr>
            </a:p>
          </p:txBody>
        </p:sp>
      </p:grpSp>
      <p:sp>
        <p:nvSpPr>
          <p:cNvPr name="Freeform 8" id="8"/>
          <p:cNvSpPr/>
          <p:nvPr/>
        </p:nvSpPr>
        <p:spPr>
          <a:xfrm flipH="false" flipV="false" rot="0">
            <a:off x="9252497" y="2561322"/>
            <a:ext cx="1514563" cy="1534088"/>
          </a:xfrm>
          <a:custGeom>
            <a:avLst/>
            <a:gdLst/>
            <a:ahLst/>
            <a:cxnLst/>
            <a:rect r="r" b="b" t="t" l="l"/>
            <a:pathLst>
              <a:path h="1534088" w="1514563">
                <a:moveTo>
                  <a:pt x="0" y="0"/>
                </a:moveTo>
                <a:lnTo>
                  <a:pt x="1514563" y="0"/>
                </a:lnTo>
                <a:lnTo>
                  <a:pt x="1514563" y="1534088"/>
                </a:lnTo>
                <a:lnTo>
                  <a:pt x="0" y="153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5600119"/>
            <a:ext cx="7479973" cy="3686094"/>
            <a:chOff x="0" y="0"/>
            <a:chExt cx="1970034" cy="970823"/>
          </a:xfrm>
        </p:grpSpPr>
        <p:sp>
          <p:nvSpPr>
            <p:cNvPr name="Freeform 10" id="10"/>
            <p:cNvSpPr/>
            <p:nvPr/>
          </p:nvSpPr>
          <p:spPr>
            <a:xfrm flipH="false" flipV="false" rot="0">
              <a:off x="0" y="0"/>
              <a:ext cx="1970034" cy="970823"/>
            </a:xfrm>
            <a:custGeom>
              <a:avLst/>
              <a:gdLst/>
              <a:ahLst/>
              <a:cxnLst/>
              <a:rect r="r" b="b" t="t" l="l"/>
              <a:pathLst>
                <a:path h="970823" w="1970034">
                  <a:moveTo>
                    <a:pt x="52786" y="0"/>
                  </a:moveTo>
                  <a:lnTo>
                    <a:pt x="1917248" y="0"/>
                  </a:lnTo>
                  <a:cubicBezTo>
                    <a:pt x="1946401" y="0"/>
                    <a:pt x="1970034" y="23633"/>
                    <a:pt x="1970034" y="52786"/>
                  </a:cubicBezTo>
                  <a:lnTo>
                    <a:pt x="1970034" y="918037"/>
                  </a:lnTo>
                  <a:cubicBezTo>
                    <a:pt x="1970034" y="932037"/>
                    <a:pt x="1964473" y="945463"/>
                    <a:pt x="1954574" y="955362"/>
                  </a:cubicBezTo>
                  <a:cubicBezTo>
                    <a:pt x="1944674" y="965262"/>
                    <a:pt x="1931248" y="970823"/>
                    <a:pt x="1917248" y="970823"/>
                  </a:cubicBezTo>
                  <a:lnTo>
                    <a:pt x="52786" y="970823"/>
                  </a:lnTo>
                  <a:cubicBezTo>
                    <a:pt x="38786" y="970823"/>
                    <a:pt x="25360" y="965262"/>
                    <a:pt x="15461" y="955362"/>
                  </a:cubicBezTo>
                  <a:cubicBezTo>
                    <a:pt x="5561" y="945463"/>
                    <a:pt x="0" y="932037"/>
                    <a:pt x="0" y="918037"/>
                  </a:cubicBezTo>
                  <a:lnTo>
                    <a:pt x="0" y="52786"/>
                  </a:lnTo>
                  <a:cubicBezTo>
                    <a:pt x="0" y="23633"/>
                    <a:pt x="23633" y="0"/>
                    <a:pt x="52786" y="0"/>
                  </a:cubicBezTo>
                  <a:close/>
                </a:path>
              </a:pathLst>
            </a:custGeom>
            <a:solidFill>
              <a:srgbClr val="A9BECB"/>
            </a:solidFill>
          </p:spPr>
        </p:sp>
        <p:sp>
          <p:nvSpPr>
            <p:cNvPr name="TextBox 11" id="11"/>
            <p:cNvSpPr txBox="true"/>
            <p:nvPr/>
          </p:nvSpPr>
          <p:spPr>
            <a:xfrm>
              <a:off x="0" y="-123825"/>
              <a:ext cx="1970034" cy="1094648"/>
            </a:xfrm>
            <a:prstGeom prst="rect">
              <a:avLst/>
            </a:prstGeom>
          </p:spPr>
          <p:txBody>
            <a:bodyPr anchor="ctr" rtlCol="false" tIns="50800" lIns="50800" bIns="50800" rIns="50800"/>
            <a:lstStyle/>
            <a:p>
              <a:pPr algn="ctr">
                <a:lnSpc>
                  <a:spcPts val="4079"/>
                </a:lnSpc>
              </a:pPr>
            </a:p>
          </p:txBody>
        </p:sp>
      </p:grpSp>
      <p:grpSp>
        <p:nvGrpSpPr>
          <p:cNvPr name="Group 12" id="12"/>
          <p:cNvGrpSpPr/>
          <p:nvPr/>
        </p:nvGrpSpPr>
        <p:grpSpPr>
          <a:xfrm rot="0">
            <a:off x="8952095" y="5628033"/>
            <a:ext cx="7479973" cy="3630267"/>
            <a:chOff x="0" y="0"/>
            <a:chExt cx="1970034" cy="956120"/>
          </a:xfrm>
        </p:grpSpPr>
        <p:sp>
          <p:nvSpPr>
            <p:cNvPr name="Freeform 13" id="13"/>
            <p:cNvSpPr/>
            <p:nvPr/>
          </p:nvSpPr>
          <p:spPr>
            <a:xfrm flipH="false" flipV="false" rot="0">
              <a:off x="0" y="0"/>
              <a:ext cx="1970034" cy="956120"/>
            </a:xfrm>
            <a:custGeom>
              <a:avLst/>
              <a:gdLst/>
              <a:ahLst/>
              <a:cxnLst/>
              <a:rect r="r" b="b" t="t" l="l"/>
              <a:pathLst>
                <a:path h="956120" w="1970034">
                  <a:moveTo>
                    <a:pt x="52786" y="0"/>
                  </a:moveTo>
                  <a:lnTo>
                    <a:pt x="1917248" y="0"/>
                  </a:lnTo>
                  <a:cubicBezTo>
                    <a:pt x="1946401" y="0"/>
                    <a:pt x="1970034" y="23633"/>
                    <a:pt x="1970034" y="52786"/>
                  </a:cubicBezTo>
                  <a:lnTo>
                    <a:pt x="1970034" y="903334"/>
                  </a:lnTo>
                  <a:cubicBezTo>
                    <a:pt x="1970034" y="917333"/>
                    <a:pt x="1964473" y="930760"/>
                    <a:pt x="1954574" y="940659"/>
                  </a:cubicBezTo>
                  <a:cubicBezTo>
                    <a:pt x="1944674" y="950558"/>
                    <a:pt x="1931248" y="956120"/>
                    <a:pt x="1917248" y="956120"/>
                  </a:cubicBezTo>
                  <a:lnTo>
                    <a:pt x="52786" y="956120"/>
                  </a:lnTo>
                  <a:cubicBezTo>
                    <a:pt x="38786" y="956120"/>
                    <a:pt x="25360" y="950558"/>
                    <a:pt x="15461" y="940659"/>
                  </a:cubicBezTo>
                  <a:cubicBezTo>
                    <a:pt x="5561" y="930760"/>
                    <a:pt x="0" y="917333"/>
                    <a:pt x="0" y="903334"/>
                  </a:cubicBezTo>
                  <a:lnTo>
                    <a:pt x="0" y="52786"/>
                  </a:lnTo>
                  <a:cubicBezTo>
                    <a:pt x="0" y="23633"/>
                    <a:pt x="23633" y="0"/>
                    <a:pt x="52786" y="0"/>
                  </a:cubicBezTo>
                  <a:close/>
                </a:path>
              </a:pathLst>
            </a:custGeom>
            <a:solidFill>
              <a:srgbClr val="DBE5EA"/>
            </a:solidFill>
          </p:spPr>
        </p:sp>
        <p:sp>
          <p:nvSpPr>
            <p:cNvPr name="TextBox 14" id="14"/>
            <p:cNvSpPr txBox="true"/>
            <p:nvPr/>
          </p:nvSpPr>
          <p:spPr>
            <a:xfrm>
              <a:off x="0" y="-123825"/>
              <a:ext cx="1970034" cy="1079945"/>
            </a:xfrm>
            <a:prstGeom prst="rect">
              <a:avLst/>
            </a:prstGeom>
          </p:spPr>
          <p:txBody>
            <a:bodyPr anchor="ctr" rtlCol="false" tIns="50800" lIns="50800" bIns="50800" rIns="50800"/>
            <a:lstStyle/>
            <a:p>
              <a:pPr algn="ctr">
                <a:lnSpc>
                  <a:spcPts val="4079"/>
                </a:lnSpc>
              </a:pPr>
            </a:p>
          </p:txBody>
        </p:sp>
      </p:grpSp>
      <p:sp>
        <p:nvSpPr>
          <p:cNvPr name="Freeform 15" id="15"/>
          <p:cNvSpPr/>
          <p:nvPr/>
        </p:nvSpPr>
        <p:spPr>
          <a:xfrm flipH="false" flipV="false" rot="0">
            <a:off x="1368860" y="2171303"/>
            <a:ext cx="1655006" cy="2247082"/>
          </a:xfrm>
          <a:custGeom>
            <a:avLst/>
            <a:gdLst/>
            <a:ahLst/>
            <a:cxnLst/>
            <a:rect r="r" b="b" t="t" l="l"/>
            <a:pathLst>
              <a:path h="2247082" w="1655006">
                <a:moveTo>
                  <a:pt x="0" y="0"/>
                </a:moveTo>
                <a:lnTo>
                  <a:pt x="1655006" y="0"/>
                </a:lnTo>
                <a:lnTo>
                  <a:pt x="1655006" y="2247082"/>
                </a:lnTo>
                <a:lnTo>
                  <a:pt x="0" y="2247082"/>
                </a:lnTo>
                <a:lnTo>
                  <a:pt x="0" y="0"/>
                </a:lnTo>
                <a:close/>
              </a:path>
            </a:pathLst>
          </a:custGeom>
          <a:blipFill>
            <a:blip r:embed="rId4"/>
            <a:stretch>
              <a:fillRect l="-17017" t="0" r="-18757" b="0"/>
            </a:stretch>
          </a:blipFill>
        </p:spPr>
      </p:sp>
      <p:sp>
        <p:nvSpPr>
          <p:cNvPr name="Freeform 16" id="16"/>
          <p:cNvSpPr/>
          <p:nvPr/>
        </p:nvSpPr>
        <p:spPr>
          <a:xfrm flipH="false" flipV="false" rot="0">
            <a:off x="1234795" y="6507263"/>
            <a:ext cx="1541911" cy="1753539"/>
          </a:xfrm>
          <a:custGeom>
            <a:avLst/>
            <a:gdLst/>
            <a:ahLst/>
            <a:cxnLst/>
            <a:rect r="r" b="b" t="t" l="l"/>
            <a:pathLst>
              <a:path h="1753539" w="1541911">
                <a:moveTo>
                  <a:pt x="0" y="0"/>
                </a:moveTo>
                <a:lnTo>
                  <a:pt x="1541912" y="0"/>
                </a:lnTo>
                <a:lnTo>
                  <a:pt x="1541912" y="1753539"/>
                </a:lnTo>
                <a:lnTo>
                  <a:pt x="0" y="1753539"/>
                </a:lnTo>
                <a:lnTo>
                  <a:pt x="0" y="0"/>
                </a:lnTo>
                <a:close/>
              </a:path>
            </a:pathLst>
          </a:custGeom>
          <a:blipFill>
            <a:blip r:embed="rId5">
              <a:alphaModFix amt="40000"/>
            </a:blip>
            <a:stretch>
              <a:fillRect l="-22653" t="-11775" r="-23808" b="-17009"/>
            </a:stretch>
          </a:blipFill>
        </p:spPr>
      </p:sp>
      <p:sp>
        <p:nvSpPr>
          <p:cNvPr name="Freeform 17" id="17"/>
          <p:cNvSpPr/>
          <p:nvPr/>
        </p:nvSpPr>
        <p:spPr>
          <a:xfrm flipH="false" flipV="false" rot="0">
            <a:off x="9278065" y="6530301"/>
            <a:ext cx="1623060" cy="1730502"/>
          </a:xfrm>
          <a:custGeom>
            <a:avLst/>
            <a:gdLst/>
            <a:ahLst/>
            <a:cxnLst/>
            <a:rect r="r" b="b" t="t" l="l"/>
            <a:pathLst>
              <a:path h="1730502" w="1623060">
                <a:moveTo>
                  <a:pt x="0" y="0"/>
                </a:moveTo>
                <a:lnTo>
                  <a:pt x="1623060" y="0"/>
                </a:lnTo>
                <a:lnTo>
                  <a:pt x="1623060" y="1730501"/>
                </a:lnTo>
                <a:lnTo>
                  <a:pt x="0" y="1730501"/>
                </a:lnTo>
                <a:lnTo>
                  <a:pt x="0" y="0"/>
                </a:lnTo>
                <a:close/>
              </a:path>
            </a:pathLst>
          </a:custGeom>
          <a:blipFill>
            <a:blip r:embed="rId6"/>
            <a:stretch>
              <a:fillRect l="-59186" t="-48439" r="-58375" b="-55614"/>
            </a:stretch>
          </a:blipFill>
        </p:spPr>
      </p:sp>
      <p:sp>
        <p:nvSpPr>
          <p:cNvPr name="TextBox 18" id="18"/>
          <p:cNvSpPr txBox="true"/>
          <p:nvPr/>
        </p:nvSpPr>
        <p:spPr>
          <a:xfrm rot="0">
            <a:off x="1028700" y="295571"/>
            <a:ext cx="8115300" cy="1104191"/>
          </a:xfrm>
          <a:prstGeom prst="rect">
            <a:avLst/>
          </a:prstGeom>
        </p:spPr>
        <p:txBody>
          <a:bodyPr anchor="t" rtlCol="false" tIns="0" lIns="0" bIns="0" rIns="0">
            <a:spAutoFit/>
          </a:bodyPr>
          <a:lstStyle/>
          <a:p>
            <a:pPr algn="l" marL="0" indent="0" lvl="0">
              <a:lnSpc>
                <a:spcPts val="8959"/>
              </a:lnSpc>
              <a:spcBef>
                <a:spcPct val="0"/>
              </a:spcBef>
            </a:pPr>
            <a:r>
              <a:rPr lang="en-US" b="true" sz="6399">
                <a:solidFill>
                  <a:srgbClr val="0F4662"/>
                </a:solidFill>
                <a:latin typeface="Public Sans Bold"/>
                <a:ea typeface="Public Sans Bold"/>
                <a:cs typeface="Public Sans Bold"/>
                <a:sym typeface="Public Sans Bold"/>
              </a:rPr>
              <a:t>Functions</a:t>
            </a:r>
          </a:p>
        </p:txBody>
      </p:sp>
      <p:sp>
        <p:nvSpPr>
          <p:cNvPr name="TextBox 19" id="19"/>
          <p:cNvSpPr txBox="true"/>
          <p:nvPr/>
        </p:nvSpPr>
        <p:spPr>
          <a:xfrm rot="0">
            <a:off x="3227967" y="2028428"/>
            <a:ext cx="4693683" cy="2965450"/>
          </a:xfrm>
          <a:prstGeom prst="rect">
            <a:avLst/>
          </a:prstGeom>
        </p:spPr>
        <p:txBody>
          <a:bodyPr anchor="t" rtlCol="false" tIns="0" lIns="0" bIns="0" rIns="0">
            <a:spAutoFit/>
          </a:bodyPr>
          <a:lstStyle/>
          <a:p>
            <a:pPr algn="just">
              <a:lnSpc>
                <a:spcPts val="4759"/>
              </a:lnSpc>
            </a:pPr>
            <a:r>
              <a:rPr lang="en-US" sz="2799">
                <a:solidFill>
                  <a:srgbClr val="0F4662"/>
                </a:solidFill>
                <a:latin typeface="Quicksand"/>
                <a:ea typeface="Quicksand"/>
                <a:cs typeface="Quicksand"/>
                <a:sym typeface="Quicksand"/>
              </a:rPr>
              <a:t>Innovations in Speech Recognition Technology for Improved Alzheimer's Care and AI Based Support Systems</a:t>
            </a:r>
          </a:p>
        </p:txBody>
      </p:sp>
      <p:sp>
        <p:nvSpPr>
          <p:cNvPr name="TextBox 20" id="20"/>
          <p:cNvSpPr txBox="true"/>
          <p:nvPr/>
        </p:nvSpPr>
        <p:spPr>
          <a:xfrm rot="0">
            <a:off x="3023866" y="6440588"/>
            <a:ext cx="5101887" cy="1976755"/>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0F4662"/>
                </a:solidFill>
                <a:latin typeface="Quicksand"/>
                <a:ea typeface="Quicksand"/>
                <a:cs typeface="Quicksand"/>
                <a:sym typeface="Quicksand"/>
              </a:rPr>
              <a:t>Emotional Well-being for Alzheimer's Patients through AI-Driven Personalization and Social Connections</a:t>
            </a:r>
          </a:p>
        </p:txBody>
      </p:sp>
      <p:sp>
        <p:nvSpPr>
          <p:cNvPr name="TextBox 21" id="21"/>
          <p:cNvSpPr txBox="true"/>
          <p:nvPr/>
        </p:nvSpPr>
        <p:spPr>
          <a:xfrm rot="0">
            <a:off x="11170652" y="2613997"/>
            <a:ext cx="3467427" cy="1481455"/>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0F4662"/>
                </a:solidFill>
                <a:latin typeface="Quicksand"/>
                <a:ea typeface="Quicksand"/>
                <a:cs typeface="Quicksand"/>
                <a:sym typeface="Quicksand"/>
              </a:rPr>
              <a:t>Monitor Alzheimer's symptoms using cognitive activities.</a:t>
            </a:r>
          </a:p>
        </p:txBody>
      </p:sp>
      <p:sp>
        <p:nvSpPr>
          <p:cNvPr name="TextBox 22" id="22"/>
          <p:cNvSpPr txBox="true"/>
          <p:nvPr/>
        </p:nvSpPr>
        <p:spPr>
          <a:xfrm rot="0">
            <a:off x="11170652" y="6440588"/>
            <a:ext cx="4890693" cy="1976700"/>
          </a:xfrm>
          <a:prstGeom prst="rect">
            <a:avLst/>
          </a:prstGeom>
        </p:spPr>
        <p:txBody>
          <a:bodyPr anchor="t" rtlCol="false" tIns="0" lIns="0" bIns="0" rIns="0">
            <a:spAutoFit/>
          </a:bodyPr>
          <a:lstStyle/>
          <a:p>
            <a:pPr algn="just" marL="0" indent="0" lvl="0">
              <a:lnSpc>
                <a:spcPts val="3919"/>
              </a:lnSpc>
              <a:spcBef>
                <a:spcPct val="0"/>
              </a:spcBef>
            </a:pPr>
            <a:r>
              <a:rPr lang="en-US" sz="2799">
                <a:solidFill>
                  <a:srgbClr val="0F4662"/>
                </a:solidFill>
                <a:latin typeface="Quicksand"/>
                <a:ea typeface="Quicksand"/>
                <a:cs typeface="Quicksand"/>
                <a:sym typeface="Quicksand"/>
              </a:rPr>
              <a:t>Impact of Visual and Auditory Reminders on Adherence to Daily Routines in Alzheimer's Patients</a:t>
            </a:r>
          </a:p>
        </p:txBody>
      </p:sp>
      <p:sp>
        <p:nvSpPr>
          <p:cNvPr name="Freeform 23" id="23"/>
          <p:cNvSpPr/>
          <p:nvPr/>
        </p:nvSpPr>
        <p:spPr>
          <a:xfrm flipH="true" flipV="true" rot="0">
            <a:off x="13912685" y="5732808"/>
            <a:ext cx="2519383" cy="3124823"/>
          </a:xfrm>
          <a:custGeom>
            <a:avLst/>
            <a:gdLst/>
            <a:ahLst/>
            <a:cxnLst/>
            <a:rect r="r" b="b" t="t" l="l"/>
            <a:pathLst>
              <a:path h="3124823" w="2519383">
                <a:moveTo>
                  <a:pt x="2519383" y="3124823"/>
                </a:moveTo>
                <a:lnTo>
                  <a:pt x="0" y="3124823"/>
                </a:lnTo>
                <a:lnTo>
                  <a:pt x="0" y="0"/>
                </a:lnTo>
                <a:lnTo>
                  <a:pt x="2519383" y="0"/>
                </a:lnTo>
                <a:lnTo>
                  <a:pt x="2519383" y="3124823"/>
                </a:lnTo>
                <a:close/>
              </a:path>
            </a:pathLst>
          </a:custGeom>
          <a:blipFill>
            <a:blip r:embed="rId7">
              <a:alphaModFix amt="17000"/>
            </a:blip>
            <a:stretch>
              <a:fillRect l="0" t="0" r="-12050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76124" y="0"/>
            <a:ext cx="13352049" cy="7634140"/>
            <a:chOff x="0" y="0"/>
            <a:chExt cx="710790" cy="406400"/>
          </a:xfrm>
        </p:grpSpPr>
        <p:sp>
          <p:nvSpPr>
            <p:cNvPr name="Freeform 3" id="3"/>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623506" y="174570"/>
            <a:ext cx="12661989" cy="7239593"/>
            <a:chOff x="0" y="0"/>
            <a:chExt cx="710790" cy="406400"/>
          </a:xfrm>
        </p:grpSpPr>
        <p:sp>
          <p:nvSpPr>
            <p:cNvPr name="Freeform 6" id="6"/>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FFFFF">
                <a:alpha val="80000"/>
              </a:srgbClr>
            </a:solidFill>
          </p:spPr>
        </p:sp>
        <p:sp>
          <p:nvSpPr>
            <p:cNvPr name="TextBox 7" id="7"/>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5618717" y="184095"/>
            <a:ext cx="2669283" cy="2697175"/>
          </a:xfrm>
          <a:custGeom>
            <a:avLst/>
            <a:gdLst/>
            <a:ahLst/>
            <a:cxnLst/>
            <a:rect r="r" b="b" t="t" l="l"/>
            <a:pathLst>
              <a:path h="2697175" w="2669283">
                <a:moveTo>
                  <a:pt x="0" y="0"/>
                </a:moveTo>
                <a:lnTo>
                  <a:pt x="2669283" y="0"/>
                </a:lnTo>
                <a:lnTo>
                  <a:pt x="2669283" y="2697176"/>
                </a:lnTo>
                <a:lnTo>
                  <a:pt x="0" y="2697176"/>
                </a:lnTo>
                <a:lnTo>
                  <a:pt x="0" y="0"/>
                </a:lnTo>
                <a:close/>
              </a:path>
            </a:pathLst>
          </a:custGeom>
          <a:blipFill>
            <a:blip r:embed="rId2">
              <a:alphaModFix amt="12000"/>
            </a:blip>
            <a:stretch>
              <a:fillRect l="-114288" t="0" r="0" b="-19290"/>
            </a:stretch>
          </a:blipFill>
        </p:spPr>
      </p:sp>
      <p:sp>
        <p:nvSpPr>
          <p:cNvPr name="Freeform 9" id="9"/>
          <p:cNvSpPr/>
          <p:nvPr/>
        </p:nvSpPr>
        <p:spPr>
          <a:xfrm flipH="false" flipV="false" rot="0">
            <a:off x="497704" y="960515"/>
            <a:ext cx="3795451" cy="2833852"/>
          </a:xfrm>
          <a:custGeom>
            <a:avLst/>
            <a:gdLst/>
            <a:ahLst/>
            <a:cxnLst/>
            <a:rect r="r" b="b" t="t" l="l"/>
            <a:pathLst>
              <a:path h="2833852" w="3795451">
                <a:moveTo>
                  <a:pt x="0" y="0"/>
                </a:moveTo>
                <a:lnTo>
                  <a:pt x="3795451" y="0"/>
                </a:lnTo>
                <a:lnTo>
                  <a:pt x="3795451" y="2833852"/>
                </a:lnTo>
                <a:lnTo>
                  <a:pt x="0" y="2833852"/>
                </a:lnTo>
                <a:lnTo>
                  <a:pt x="0" y="0"/>
                </a:lnTo>
                <a:close/>
              </a:path>
            </a:pathLst>
          </a:custGeom>
          <a:blipFill>
            <a:blip r:embed="rId3"/>
            <a:stretch>
              <a:fillRect l="0" t="0" r="0" b="0"/>
            </a:stretch>
          </a:blipFill>
        </p:spPr>
      </p:sp>
      <p:sp>
        <p:nvSpPr>
          <p:cNvPr name="Freeform 10" id="10"/>
          <p:cNvSpPr/>
          <p:nvPr/>
        </p:nvSpPr>
        <p:spPr>
          <a:xfrm flipH="false" flipV="false" rot="0">
            <a:off x="3019476" y="5685065"/>
            <a:ext cx="3787410" cy="2836901"/>
          </a:xfrm>
          <a:custGeom>
            <a:avLst/>
            <a:gdLst/>
            <a:ahLst/>
            <a:cxnLst/>
            <a:rect r="r" b="b" t="t" l="l"/>
            <a:pathLst>
              <a:path h="2836901" w="3787410">
                <a:moveTo>
                  <a:pt x="0" y="0"/>
                </a:moveTo>
                <a:lnTo>
                  <a:pt x="3787409" y="0"/>
                </a:lnTo>
                <a:lnTo>
                  <a:pt x="3787409" y="2836901"/>
                </a:lnTo>
                <a:lnTo>
                  <a:pt x="0" y="2836901"/>
                </a:lnTo>
                <a:lnTo>
                  <a:pt x="0" y="0"/>
                </a:lnTo>
                <a:close/>
              </a:path>
            </a:pathLst>
          </a:custGeom>
          <a:blipFill>
            <a:blip r:embed="rId4"/>
            <a:stretch>
              <a:fillRect l="0" t="0" r="0" b="0"/>
            </a:stretch>
          </a:blipFill>
        </p:spPr>
      </p:sp>
      <p:sp>
        <p:nvSpPr>
          <p:cNvPr name="TextBox 11" id="11"/>
          <p:cNvSpPr txBox="true"/>
          <p:nvPr/>
        </p:nvSpPr>
        <p:spPr>
          <a:xfrm rot="0">
            <a:off x="504590" y="3727692"/>
            <a:ext cx="3762629" cy="1109359"/>
          </a:xfrm>
          <a:prstGeom prst="rect">
            <a:avLst/>
          </a:prstGeom>
        </p:spPr>
        <p:txBody>
          <a:bodyPr anchor="t" rtlCol="false" tIns="0" lIns="0" bIns="0" rIns="0">
            <a:spAutoFit/>
          </a:bodyPr>
          <a:lstStyle/>
          <a:p>
            <a:pPr algn="ctr">
              <a:lnSpc>
                <a:spcPts val="4479"/>
              </a:lnSpc>
              <a:spcBef>
                <a:spcPct val="0"/>
              </a:spcBef>
            </a:pPr>
            <a:r>
              <a:rPr lang="en-US" sz="3199" spc="-262">
                <a:solidFill>
                  <a:srgbClr val="000000"/>
                </a:solidFill>
                <a:latin typeface="Public Sans"/>
                <a:ea typeface="Public Sans"/>
                <a:cs typeface="Public Sans"/>
                <a:sym typeface="Public Sans"/>
              </a:rPr>
              <a:t>Personalize emotional interventions using AI.</a:t>
            </a:r>
          </a:p>
        </p:txBody>
      </p:sp>
      <p:sp>
        <p:nvSpPr>
          <p:cNvPr name="TextBox 12" id="12"/>
          <p:cNvSpPr txBox="true"/>
          <p:nvPr/>
        </p:nvSpPr>
        <p:spPr>
          <a:xfrm rot="0">
            <a:off x="12751109" y="3530923"/>
            <a:ext cx="4889016" cy="817618"/>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Sub Objectives</a:t>
            </a:r>
          </a:p>
        </p:txBody>
      </p:sp>
      <p:sp>
        <p:nvSpPr>
          <p:cNvPr name="TextBox 13" id="13"/>
          <p:cNvSpPr txBox="true"/>
          <p:nvPr/>
        </p:nvSpPr>
        <p:spPr>
          <a:xfrm rot="0">
            <a:off x="3139325" y="8670290"/>
            <a:ext cx="3598711" cy="1109345"/>
          </a:xfrm>
          <a:prstGeom prst="rect">
            <a:avLst/>
          </a:prstGeom>
        </p:spPr>
        <p:txBody>
          <a:bodyPr anchor="t" rtlCol="false" tIns="0" lIns="0" bIns="0" rIns="0">
            <a:spAutoFit/>
          </a:bodyPr>
          <a:lstStyle/>
          <a:p>
            <a:pPr algn="ctr">
              <a:lnSpc>
                <a:spcPts val="4480"/>
              </a:lnSpc>
              <a:spcBef>
                <a:spcPct val="0"/>
              </a:spcBef>
            </a:pPr>
            <a:r>
              <a:rPr lang="en-US" sz="3200" spc="-262">
                <a:solidFill>
                  <a:srgbClr val="000000"/>
                </a:solidFill>
                <a:latin typeface="Public Sans"/>
                <a:ea typeface="Public Sans"/>
                <a:cs typeface="Public Sans"/>
                <a:sym typeface="Public Sans"/>
              </a:rPr>
              <a:t> Caregiver Management Access</a:t>
            </a:r>
          </a:p>
        </p:txBody>
      </p:sp>
      <p:sp>
        <p:nvSpPr>
          <p:cNvPr name="Freeform 14" id="14"/>
          <p:cNvSpPr/>
          <p:nvPr/>
        </p:nvSpPr>
        <p:spPr>
          <a:xfrm flipH="false" flipV="false" rot="0">
            <a:off x="7561128" y="1993912"/>
            <a:ext cx="1883907" cy="1883907"/>
          </a:xfrm>
          <a:custGeom>
            <a:avLst/>
            <a:gdLst/>
            <a:ahLst/>
            <a:cxnLst/>
            <a:rect r="r" b="b" t="t" l="l"/>
            <a:pathLst>
              <a:path h="1883907" w="1883907">
                <a:moveTo>
                  <a:pt x="0" y="0"/>
                </a:moveTo>
                <a:lnTo>
                  <a:pt x="1883908" y="0"/>
                </a:lnTo>
                <a:lnTo>
                  <a:pt x="1883908" y="1883907"/>
                </a:lnTo>
                <a:lnTo>
                  <a:pt x="0" y="1883907"/>
                </a:lnTo>
                <a:lnTo>
                  <a:pt x="0" y="0"/>
                </a:lnTo>
                <a:close/>
              </a:path>
            </a:pathLst>
          </a:custGeom>
          <a:blipFill>
            <a:blip r:embed="rId5"/>
            <a:stretch>
              <a:fillRect l="0" t="0" r="0" b="0"/>
            </a:stretch>
          </a:blipFill>
        </p:spPr>
      </p:sp>
      <p:sp>
        <p:nvSpPr>
          <p:cNvPr name="Freeform 15" id="15"/>
          <p:cNvSpPr/>
          <p:nvPr/>
        </p:nvSpPr>
        <p:spPr>
          <a:xfrm flipH="false" flipV="false" rot="0">
            <a:off x="5755340" y="1028700"/>
            <a:ext cx="2220402" cy="2167125"/>
          </a:xfrm>
          <a:custGeom>
            <a:avLst/>
            <a:gdLst/>
            <a:ahLst/>
            <a:cxnLst/>
            <a:rect r="r" b="b" t="t" l="l"/>
            <a:pathLst>
              <a:path h="2167125" w="2220402">
                <a:moveTo>
                  <a:pt x="0" y="0"/>
                </a:moveTo>
                <a:lnTo>
                  <a:pt x="2220401" y="0"/>
                </a:lnTo>
                <a:lnTo>
                  <a:pt x="2220401" y="2167125"/>
                </a:lnTo>
                <a:lnTo>
                  <a:pt x="0" y="2167125"/>
                </a:lnTo>
                <a:lnTo>
                  <a:pt x="0" y="0"/>
                </a:lnTo>
                <a:close/>
              </a:path>
            </a:pathLst>
          </a:custGeom>
          <a:blipFill>
            <a:blip r:embed="rId6"/>
            <a:stretch>
              <a:fillRect l="0" t="0" r="-1542" b="-12227"/>
            </a:stretch>
          </a:blipFill>
        </p:spPr>
      </p:sp>
      <p:sp>
        <p:nvSpPr>
          <p:cNvPr name="TextBox 16" id="16"/>
          <p:cNvSpPr txBox="true"/>
          <p:nvPr/>
        </p:nvSpPr>
        <p:spPr>
          <a:xfrm rot="0">
            <a:off x="4938681" y="3750395"/>
            <a:ext cx="6100103" cy="1109345"/>
          </a:xfrm>
          <a:prstGeom prst="rect">
            <a:avLst/>
          </a:prstGeom>
        </p:spPr>
        <p:txBody>
          <a:bodyPr anchor="t" rtlCol="false" tIns="0" lIns="0" bIns="0" rIns="0">
            <a:spAutoFit/>
          </a:bodyPr>
          <a:lstStyle/>
          <a:p>
            <a:pPr algn="ctr">
              <a:lnSpc>
                <a:spcPts val="4480"/>
              </a:lnSpc>
              <a:spcBef>
                <a:spcPct val="0"/>
              </a:spcBef>
            </a:pPr>
            <a:r>
              <a:rPr lang="en-US" sz="3200" spc="-262">
                <a:solidFill>
                  <a:srgbClr val="000000"/>
                </a:solidFill>
                <a:latin typeface="Public Sans"/>
                <a:ea typeface="Public Sans"/>
                <a:cs typeface="Public Sans"/>
                <a:sym typeface="Public Sans"/>
              </a:rPr>
              <a:t>Implement guided meditation and relaxation exercises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00355" y="607829"/>
            <a:ext cx="17220889" cy="9178221"/>
            <a:chOff x="0" y="0"/>
            <a:chExt cx="4535543" cy="2417309"/>
          </a:xfrm>
        </p:grpSpPr>
        <p:sp>
          <p:nvSpPr>
            <p:cNvPr name="Freeform 3" id="3"/>
            <p:cNvSpPr/>
            <p:nvPr/>
          </p:nvSpPr>
          <p:spPr>
            <a:xfrm flipH="false" flipV="false" rot="0">
              <a:off x="0" y="0"/>
              <a:ext cx="4535543" cy="2417309"/>
            </a:xfrm>
            <a:custGeom>
              <a:avLst/>
              <a:gdLst/>
              <a:ahLst/>
              <a:cxnLst/>
              <a:rect r="r" b="b" t="t" l="l"/>
              <a:pathLst>
                <a:path h="2417309" w="4535543">
                  <a:moveTo>
                    <a:pt x="44957" y="0"/>
                  </a:moveTo>
                  <a:lnTo>
                    <a:pt x="4490586" y="0"/>
                  </a:lnTo>
                  <a:cubicBezTo>
                    <a:pt x="4515415" y="0"/>
                    <a:pt x="4535543" y="20128"/>
                    <a:pt x="4535543" y="44957"/>
                  </a:cubicBezTo>
                  <a:lnTo>
                    <a:pt x="4535543" y="2372353"/>
                  </a:lnTo>
                  <a:cubicBezTo>
                    <a:pt x="4535543" y="2397182"/>
                    <a:pt x="4515415" y="2417309"/>
                    <a:pt x="4490586" y="2417309"/>
                  </a:cubicBezTo>
                  <a:lnTo>
                    <a:pt x="44957" y="2417309"/>
                  </a:lnTo>
                  <a:cubicBezTo>
                    <a:pt x="33033" y="2417309"/>
                    <a:pt x="21598" y="2412573"/>
                    <a:pt x="13167" y="2404142"/>
                  </a:cubicBezTo>
                  <a:cubicBezTo>
                    <a:pt x="4736" y="2395711"/>
                    <a:pt x="0" y="2384276"/>
                    <a:pt x="0" y="2372353"/>
                  </a:cubicBezTo>
                  <a:lnTo>
                    <a:pt x="0" y="44957"/>
                  </a:lnTo>
                  <a:cubicBezTo>
                    <a:pt x="0" y="20128"/>
                    <a:pt x="20128" y="0"/>
                    <a:pt x="44957" y="0"/>
                  </a:cubicBezTo>
                  <a:close/>
                </a:path>
              </a:pathLst>
            </a:custGeom>
            <a:solidFill>
              <a:srgbClr val="FFFFFF"/>
            </a:solidFill>
            <a:ln cap="rnd">
              <a:noFill/>
              <a:prstDash val="solid"/>
              <a:round/>
            </a:ln>
          </p:spPr>
        </p:sp>
        <p:sp>
          <p:nvSpPr>
            <p:cNvPr name="TextBox 4" id="4"/>
            <p:cNvSpPr txBox="true"/>
            <p:nvPr/>
          </p:nvSpPr>
          <p:spPr>
            <a:xfrm>
              <a:off x="0" y="-57150"/>
              <a:ext cx="4535543" cy="2474459"/>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869973"/>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Research Gap</a:t>
            </a:r>
          </a:p>
        </p:txBody>
      </p:sp>
      <p:sp>
        <p:nvSpPr>
          <p:cNvPr name="Freeform 6" id="6"/>
          <p:cNvSpPr/>
          <p:nvPr/>
        </p:nvSpPr>
        <p:spPr>
          <a:xfrm flipH="false" flipV="false" rot="0">
            <a:off x="13635553" y="0"/>
            <a:ext cx="4661972" cy="4710686"/>
          </a:xfrm>
          <a:custGeom>
            <a:avLst/>
            <a:gdLst/>
            <a:ahLst/>
            <a:cxnLst/>
            <a:rect r="r" b="b" t="t" l="l"/>
            <a:pathLst>
              <a:path h="4710686" w="4661972">
                <a:moveTo>
                  <a:pt x="0" y="0"/>
                </a:moveTo>
                <a:lnTo>
                  <a:pt x="4661972" y="0"/>
                </a:lnTo>
                <a:lnTo>
                  <a:pt x="4661972" y="4710686"/>
                </a:lnTo>
                <a:lnTo>
                  <a:pt x="0" y="4710686"/>
                </a:lnTo>
                <a:lnTo>
                  <a:pt x="0" y="0"/>
                </a:lnTo>
                <a:close/>
              </a:path>
            </a:pathLst>
          </a:custGeom>
          <a:blipFill>
            <a:blip r:embed="rId2">
              <a:alphaModFix amt="12000"/>
            </a:blip>
            <a:stretch>
              <a:fillRect l="-114288" t="0" r="0" b="-19290"/>
            </a:stretch>
          </a:blipFill>
        </p:spPr>
      </p:sp>
      <p:graphicFrame>
        <p:nvGraphicFramePr>
          <p:cNvPr name="Table 7" id="7"/>
          <p:cNvGraphicFramePr>
            <a:graphicFrameLocks noGrp="true"/>
          </p:cNvGraphicFramePr>
          <p:nvPr/>
        </p:nvGraphicFramePr>
        <p:xfrm>
          <a:off x="5606707" y="746148"/>
          <a:ext cx="12214537" cy="8822703"/>
        </p:xfrm>
        <a:graphic>
          <a:graphicData uri="http://schemas.openxmlformats.org/drawingml/2006/table">
            <a:tbl>
              <a:tblPr/>
              <a:tblGrid>
                <a:gridCol w="4789866"/>
                <a:gridCol w="1673360"/>
                <a:gridCol w="1776123"/>
                <a:gridCol w="1773181"/>
                <a:gridCol w="2202007"/>
              </a:tblGrid>
              <a:tr h="2010981">
                <a:tc>
                  <a:txBody>
                    <a:bodyPr anchor="t" rtlCol="false"/>
                    <a:lstStyle/>
                    <a:p>
                      <a:pPr algn="ctr">
                        <a:lnSpc>
                          <a:spcPts val="3359"/>
                        </a:lnSpc>
                        <a:defRPr/>
                      </a:pPr>
                      <a:r>
                        <a:rPr lang="en-US" sz="2399" b="true">
                          <a:solidFill>
                            <a:srgbClr val="000000"/>
                          </a:solidFill>
                          <a:latin typeface="Public Sans Bold"/>
                          <a:ea typeface="Public Sans Bold"/>
                          <a:cs typeface="Public Sans Bold"/>
                          <a:sym typeface="Public Sans Bold"/>
                        </a:rPr>
                        <a:t>Feature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659"/>
                        </a:lnSpc>
                        <a:defRPr/>
                      </a:pPr>
                      <a:r>
                        <a:rPr lang="en-US" sz="1899" b="true">
                          <a:solidFill>
                            <a:srgbClr val="000000"/>
                          </a:solidFill>
                          <a:latin typeface="Public Sans Bold"/>
                          <a:ea typeface="Public Sans Bold"/>
                          <a:cs typeface="Public Sans Bold"/>
                          <a:sym typeface="Public Sans Bold"/>
                        </a:rPr>
                        <a:t>Research 01</a:t>
                      </a:r>
                      <a:endParaRPr lang="en-US" sz="1100"/>
                    </a:p>
                    <a:p>
                      <a:pPr algn="ctr">
                        <a:lnSpc>
                          <a:spcPts val="2659"/>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659"/>
                        </a:lnSpc>
                        <a:defRPr/>
                      </a:pPr>
                      <a:r>
                        <a:rPr lang="en-US" sz="1899" b="true">
                          <a:solidFill>
                            <a:srgbClr val="000000"/>
                          </a:solidFill>
                          <a:latin typeface="Public Sans Bold"/>
                          <a:ea typeface="Public Sans Bold"/>
                          <a:cs typeface="Public Sans Bold"/>
                          <a:sym typeface="Public Sans Bold"/>
                        </a:rPr>
                        <a:t>Research 02</a:t>
                      </a:r>
                      <a:endParaRPr lang="en-US" sz="1100"/>
                    </a:p>
                    <a:p>
                      <a:pPr algn="ctr">
                        <a:lnSpc>
                          <a:spcPts val="2659"/>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659"/>
                        </a:lnSpc>
                        <a:defRPr/>
                      </a:pPr>
                      <a:r>
                        <a:rPr lang="en-US" sz="1899" b="true">
                          <a:solidFill>
                            <a:srgbClr val="000000"/>
                          </a:solidFill>
                          <a:latin typeface="Public Sans Bold"/>
                          <a:ea typeface="Public Sans Bold"/>
                          <a:cs typeface="Public Sans Bold"/>
                          <a:sym typeface="Public Sans Bold"/>
                        </a:rPr>
                        <a:t>Research 03</a:t>
                      </a:r>
                      <a:endParaRPr lang="en-US" sz="1100"/>
                    </a:p>
                    <a:p>
                      <a:pPr algn="ctr">
                        <a:lnSpc>
                          <a:spcPts val="2659"/>
                        </a:lnSpc>
                      </a:pPr>
                      <a:r>
                        <a:rPr lang="en-US" sz="1899" b="true">
                          <a:solidFill>
                            <a:srgbClr val="000000"/>
                          </a:solidFill>
                          <a:latin typeface="Public Sans Bold"/>
                          <a:ea typeface="Public Sans Bold"/>
                          <a:cs typeface="Public Sans Bold"/>
                          <a:sym typeface="Public Sans Bold"/>
                        </a:rPr>
                        <a:t>  </a:t>
                      </a: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100"/>
                        </a:lnSpc>
                        <a:defRPr/>
                      </a:pPr>
                      <a:endParaRPr lang="en-US" sz="1100"/>
                    </a:p>
                    <a:p>
                      <a:pPr algn="ctr">
                        <a:lnSpc>
                          <a:spcPts val="2659"/>
                        </a:lnSpc>
                      </a:pPr>
                      <a:r>
                        <a:rPr lang="en-US" sz="1899" b="true">
                          <a:solidFill>
                            <a:srgbClr val="000000"/>
                          </a:solidFill>
                          <a:latin typeface="Public Sans Bold"/>
                          <a:ea typeface="Public Sans Bold"/>
                          <a:cs typeface="Public Sans Bold"/>
                          <a:sym typeface="Public Sans Bold"/>
                        </a:rPr>
                        <a:t>  </a:t>
                      </a:r>
                      <a:r>
                        <a:rPr lang="en-US" sz="1899" b="true">
                          <a:solidFill>
                            <a:srgbClr val="000000"/>
                          </a:solidFill>
                          <a:latin typeface="Public Sans Bold"/>
                          <a:ea typeface="Public Sans Bold"/>
                          <a:cs typeface="Public Sans Bold"/>
                          <a:sym typeface="Public Sans Bold"/>
                        </a:rPr>
                        <a:t>Proposed System</a:t>
                      </a:r>
                    </a:p>
                    <a:p>
                      <a:pPr algn="ctr">
                        <a:lnSpc>
                          <a:spcPts val="2100"/>
                        </a:lnSpc>
                      </a:pPr>
                      <a:r>
                        <a:rPr lang="en-US" sz="1500" b="true">
                          <a:solidFill>
                            <a:srgbClr val="000000"/>
                          </a:solidFill>
                          <a:latin typeface="Public Sans Bold"/>
                          <a:ea typeface="Public Sans Bold"/>
                          <a:cs typeface="Public Sans Bold"/>
                          <a:sym typeface="Public Sans Bold"/>
                        </a:rPr>
                        <a:t>  </a:t>
                      </a: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886354">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AI-Personalized Mood Tracking</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127092">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Use of Personalized Meditations and Exercises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799"/>
                        </a:lnSpc>
                        <a:defRPr/>
                      </a:pPr>
                      <a:r>
                        <a:rPr lang="en-US" sz="19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437571">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monitors emotional levels through facial expressions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120235">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Real-Time Emotional Analysis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3359"/>
                        </a:lnSpc>
                        <a:defRPr/>
                      </a:pPr>
                      <a:r>
                        <a:rPr lang="en-US" sz="23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120235">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Feedback-Driven Content Customization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3359"/>
                        </a:lnSpc>
                        <a:defRPr/>
                      </a:pPr>
                      <a:r>
                        <a:rPr lang="en-US" sz="23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120235">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Mood Data Analysis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799"/>
                        </a:lnSpc>
                        <a:defRPr/>
                      </a:pPr>
                      <a:r>
                        <a:rPr lang="en-US" sz="19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8609980" y="5019657"/>
            <a:ext cx="4278753" cy="5159930"/>
          </a:xfrm>
          <a:custGeom>
            <a:avLst/>
            <a:gdLst/>
            <a:ahLst/>
            <a:cxnLst/>
            <a:rect r="r" b="b" t="t" l="l"/>
            <a:pathLst>
              <a:path h="5159930" w="4278753">
                <a:moveTo>
                  <a:pt x="0" y="0"/>
                </a:moveTo>
                <a:lnTo>
                  <a:pt x="4278753" y="0"/>
                </a:lnTo>
                <a:lnTo>
                  <a:pt x="4278753" y="5159930"/>
                </a:lnTo>
                <a:lnTo>
                  <a:pt x="0" y="5159930"/>
                </a:lnTo>
                <a:lnTo>
                  <a:pt x="0" y="0"/>
                </a:lnTo>
                <a:close/>
              </a:path>
            </a:pathLst>
          </a:custGeom>
          <a:blipFill>
            <a:blip r:embed="rId2"/>
            <a:stretch>
              <a:fillRect l="-37629" t="0" r="-43261" b="0"/>
            </a:stretch>
          </a:blipFill>
        </p:spPr>
      </p:sp>
      <p:sp>
        <p:nvSpPr>
          <p:cNvPr name="Freeform 6" id="6"/>
          <p:cNvSpPr/>
          <p:nvPr/>
        </p:nvSpPr>
        <p:spPr>
          <a:xfrm flipH="false" flipV="false" rot="0">
            <a:off x="13152351" y="3804729"/>
            <a:ext cx="4783025" cy="3188683"/>
          </a:xfrm>
          <a:custGeom>
            <a:avLst/>
            <a:gdLst/>
            <a:ahLst/>
            <a:cxnLst/>
            <a:rect r="r" b="b" t="t" l="l"/>
            <a:pathLst>
              <a:path h="3188683" w="4783025">
                <a:moveTo>
                  <a:pt x="0" y="0"/>
                </a:moveTo>
                <a:lnTo>
                  <a:pt x="4783025" y="0"/>
                </a:lnTo>
                <a:lnTo>
                  <a:pt x="4783025" y="3188684"/>
                </a:lnTo>
                <a:lnTo>
                  <a:pt x="0" y="3188684"/>
                </a:lnTo>
                <a:lnTo>
                  <a:pt x="0" y="0"/>
                </a:lnTo>
                <a:close/>
              </a:path>
            </a:pathLst>
          </a:custGeom>
          <a:blipFill>
            <a:blip r:embed="rId3"/>
            <a:stretch>
              <a:fillRect l="0" t="0" r="0" b="0"/>
            </a:stretch>
          </a:blipFill>
        </p:spPr>
      </p:sp>
      <p:sp>
        <p:nvSpPr>
          <p:cNvPr name="TextBox 7" id="7"/>
          <p:cNvSpPr txBox="true"/>
          <p:nvPr/>
        </p:nvSpPr>
        <p:spPr>
          <a:xfrm rot="0">
            <a:off x="1357627" y="464390"/>
            <a:ext cx="4968700" cy="817618"/>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Methodology</a:t>
            </a:r>
          </a:p>
        </p:txBody>
      </p:sp>
      <p:sp>
        <p:nvSpPr>
          <p:cNvPr name="Freeform 8" id="8"/>
          <p:cNvSpPr/>
          <p:nvPr/>
        </p:nvSpPr>
        <p:spPr>
          <a:xfrm flipH="true" flipV="false" rot="0">
            <a:off x="8715687" y="0"/>
            <a:ext cx="3916208" cy="3957129"/>
          </a:xfrm>
          <a:custGeom>
            <a:avLst/>
            <a:gdLst/>
            <a:ahLst/>
            <a:cxnLst/>
            <a:rect r="r" b="b" t="t" l="l"/>
            <a:pathLst>
              <a:path h="3957129" w="3916208">
                <a:moveTo>
                  <a:pt x="3916207" y="0"/>
                </a:moveTo>
                <a:lnTo>
                  <a:pt x="0" y="0"/>
                </a:lnTo>
                <a:lnTo>
                  <a:pt x="0" y="3957129"/>
                </a:lnTo>
                <a:lnTo>
                  <a:pt x="3916207" y="3957129"/>
                </a:lnTo>
                <a:lnTo>
                  <a:pt x="3916207" y="0"/>
                </a:lnTo>
                <a:close/>
              </a:path>
            </a:pathLst>
          </a:custGeom>
          <a:blipFill>
            <a:blip r:embed="rId4">
              <a:alphaModFix amt="12000"/>
            </a:blip>
            <a:stretch>
              <a:fillRect l="-114288" t="0" r="0" b="-19290"/>
            </a:stretch>
          </a:blipFill>
        </p:spPr>
      </p:sp>
      <p:sp>
        <p:nvSpPr>
          <p:cNvPr name="AutoShape 9" id="9"/>
          <p:cNvSpPr/>
          <p:nvPr/>
        </p:nvSpPr>
        <p:spPr>
          <a:xfrm>
            <a:off x="266930" y="1601096"/>
            <a:ext cx="6492240" cy="0"/>
          </a:xfrm>
          <a:prstGeom prst="line">
            <a:avLst/>
          </a:prstGeom>
          <a:ln cap="flat" w="9525">
            <a:solidFill>
              <a:srgbClr val="0F4662"/>
            </a:solidFill>
            <a:prstDash val="solid"/>
            <a:headEnd type="none" len="sm" w="sm"/>
            <a:tailEnd type="none" len="sm" w="sm"/>
          </a:ln>
        </p:spPr>
      </p:sp>
      <p:sp>
        <p:nvSpPr>
          <p:cNvPr name="Freeform 10" id="10"/>
          <p:cNvSpPr/>
          <p:nvPr/>
        </p:nvSpPr>
        <p:spPr>
          <a:xfrm flipH="false" flipV="false" rot="0">
            <a:off x="104775" y="5309870"/>
            <a:ext cx="8257218" cy="4926867"/>
          </a:xfrm>
          <a:custGeom>
            <a:avLst/>
            <a:gdLst/>
            <a:ahLst/>
            <a:cxnLst/>
            <a:rect r="r" b="b" t="t" l="l"/>
            <a:pathLst>
              <a:path h="4926867" w="8257218">
                <a:moveTo>
                  <a:pt x="0" y="0"/>
                </a:moveTo>
                <a:lnTo>
                  <a:pt x="8257218" y="0"/>
                </a:lnTo>
                <a:lnTo>
                  <a:pt x="8257218" y="4926867"/>
                </a:lnTo>
                <a:lnTo>
                  <a:pt x="0" y="4926867"/>
                </a:lnTo>
                <a:lnTo>
                  <a:pt x="0" y="0"/>
                </a:lnTo>
                <a:close/>
              </a:path>
            </a:pathLst>
          </a:custGeom>
          <a:blipFill>
            <a:blip r:embed="rId5"/>
            <a:stretch>
              <a:fillRect l="0" t="0" r="0" b="-4747"/>
            </a:stretch>
          </a:blipFill>
        </p:spPr>
      </p:sp>
      <p:sp>
        <p:nvSpPr>
          <p:cNvPr name="Freeform 11" id="11"/>
          <p:cNvSpPr/>
          <p:nvPr/>
        </p:nvSpPr>
        <p:spPr>
          <a:xfrm flipH="false" flipV="false" rot="0">
            <a:off x="13136719" y="172802"/>
            <a:ext cx="4792494" cy="3497225"/>
          </a:xfrm>
          <a:custGeom>
            <a:avLst/>
            <a:gdLst/>
            <a:ahLst/>
            <a:cxnLst/>
            <a:rect r="r" b="b" t="t" l="l"/>
            <a:pathLst>
              <a:path h="3497225" w="4792494">
                <a:moveTo>
                  <a:pt x="0" y="0"/>
                </a:moveTo>
                <a:lnTo>
                  <a:pt x="4792494" y="0"/>
                </a:lnTo>
                <a:lnTo>
                  <a:pt x="4792494" y="3497225"/>
                </a:lnTo>
                <a:lnTo>
                  <a:pt x="0" y="3497225"/>
                </a:lnTo>
                <a:lnTo>
                  <a:pt x="0" y="0"/>
                </a:lnTo>
                <a:close/>
              </a:path>
            </a:pathLst>
          </a:custGeom>
          <a:blipFill>
            <a:blip r:embed="rId6"/>
            <a:stretch>
              <a:fillRect l="0" t="0" r="0" b="0"/>
            </a:stretch>
          </a:blipFill>
        </p:spPr>
      </p:sp>
      <p:sp>
        <p:nvSpPr>
          <p:cNvPr name="Freeform 12" id="12"/>
          <p:cNvSpPr/>
          <p:nvPr/>
        </p:nvSpPr>
        <p:spPr>
          <a:xfrm flipH="false" flipV="false" rot="0">
            <a:off x="13136719" y="7057450"/>
            <a:ext cx="4786847" cy="3160237"/>
          </a:xfrm>
          <a:custGeom>
            <a:avLst/>
            <a:gdLst/>
            <a:ahLst/>
            <a:cxnLst/>
            <a:rect r="r" b="b" t="t" l="l"/>
            <a:pathLst>
              <a:path h="3160237" w="4786847">
                <a:moveTo>
                  <a:pt x="0" y="0"/>
                </a:moveTo>
                <a:lnTo>
                  <a:pt x="4786848" y="0"/>
                </a:lnTo>
                <a:lnTo>
                  <a:pt x="4786848" y="3160237"/>
                </a:lnTo>
                <a:lnTo>
                  <a:pt x="0" y="3160237"/>
                </a:lnTo>
                <a:lnTo>
                  <a:pt x="0" y="0"/>
                </a:lnTo>
                <a:close/>
              </a:path>
            </a:pathLst>
          </a:custGeom>
          <a:blipFill>
            <a:blip r:embed="rId7"/>
            <a:stretch>
              <a:fillRect l="0" t="-490" r="0" b="-490"/>
            </a:stretch>
          </a:blipFill>
        </p:spPr>
      </p:sp>
      <p:sp>
        <p:nvSpPr>
          <p:cNvPr name="TextBox 13" id="13"/>
          <p:cNvSpPr txBox="true"/>
          <p:nvPr/>
        </p:nvSpPr>
        <p:spPr>
          <a:xfrm rot="0">
            <a:off x="0" y="1892840"/>
            <a:ext cx="8209847" cy="688975"/>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System Architecture Diagram</a:t>
            </a:r>
          </a:p>
        </p:txBody>
      </p:sp>
      <p:sp>
        <p:nvSpPr>
          <p:cNvPr name="TextBox 14" id="14"/>
          <p:cNvSpPr txBox="true"/>
          <p:nvPr/>
        </p:nvSpPr>
        <p:spPr>
          <a:xfrm rot="0">
            <a:off x="0" y="2496039"/>
            <a:ext cx="4698894" cy="688924"/>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Requirements</a:t>
            </a:r>
          </a:p>
        </p:txBody>
      </p:sp>
      <p:sp>
        <p:nvSpPr>
          <p:cNvPr name="TextBox 15" id="15"/>
          <p:cNvSpPr txBox="true"/>
          <p:nvPr/>
        </p:nvSpPr>
        <p:spPr>
          <a:xfrm rot="0">
            <a:off x="0" y="3099238"/>
            <a:ext cx="4698894" cy="688924"/>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Technologies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4196" y="5485823"/>
            <a:ext cx="2240656" cy="2053001"/>
          </a:xfrm>
          <a:custGeom>
            <a:avLst/>
            <a:gdLst/>
            <a:ahLst/>
            <a:cxnLst/>
            <a:rect r="r" b="b" t="t" l="l"/>
            <a:pathLst>
              <a:path h="2053001" w="2240656">
                <a:moveTo>
                  <a:pt x="0" y="0"/>
                </a:moveTo>
                <a:lnTo>
                  <a:pt x="2240655" y="0"/>
                </a:lnTo>
                <a:lnTo>
                  <a:pt x="2240655" y="2053000"/>
                </a:lnTo>
                <a:lnTo>
                  <a:pt x="0" y="2053000"/>
                </a:lnTo>
                <a:lnTo>
                  <a:pt x="0" y="0"/>
                </a:lnTo>
                <a:close/>
              </a:path>
            </a:pathLst>
          </a:custGeom>
          <a:blipFill>
            <a:blip r:embed="rId2"/>
            <a:stretch>
              <a:fillRect l="0" t="0" r="0" b="0"/>
            </a:stretch>
          </a:blipFill>
        </p:spPr>
      </p:sp>
      <p:sp>
        <p:nvSpPr>
          <p:cNvPr name="AutoShape 3" id="3"/>
          <p:cNvSpPr/>
          <p:nvPr/>
        </p:nvSpPr>
        <p:spPr>
          <a:xfrm>
            <a:off x="6440184" y="3623953"/>
            <a:ext cx="1395274" cy="0"/>
          </a:xfrm>
          <a:prstGeom prst="line">
            <a:avLst/>
          </a:prstGeom>
          <a:ln cap="flat" w="66675">
            <a:solidFill>
              <a:srgbClr val="000000"/>
            </a:solidFill>
            <a:prstDash val="solid"/>
            <a:headEnd type="none" len="sm" w="sm"/>
            <a:tailEnd type="arrow" len="sm" w="med"/>
          </a:ln>
        </p:spPr>
      </p:sp>
      <p:sp>
        <p:nvSpPr>
          <p:cNvPr name="Freeform 4" id="4"/>
          <p:cNvSpPr/>
          <p:nvPr/>
        </p:nvSpPr>
        <p:spPr>
          <a:xfrm flipH="false" flipV="false" rot="0">
            <a:off x="9605176" y="5913242"/>
            <a:ext cx="2120882" cy="2328313"/>
          </a:xfrm>
          <a:custGeom>
            <a:avLst/>
            <a:gdLst/>
            <a:ahLst/>
            <a:cxnLst/>
            <a:rect r="r" b="b" t="t" l="l"/>
            <a:pathLst>
              <a:path h="2328313" w="2120882">
                <a:moveTo>
                  <a:pt x="0" y="0"/>
                </a:moveTo>
                <a:lnTo>
                  <a:pt x="2120882" y="0"/>
                </a:lnTo>
                <a:lnTo>
                  <a:pt x="2120882" y="2328313"/>
                </a:lnTo>
                <a:lnTo>
                  <a:pt x="0" y="2328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2133830" y="3772452"/>
            <a:ext cx="903238" cy="1063462"/>
          </a:xfrm>
          <a:prstGeom prst="line">
            <a:avLst/>
          </a:prstGeom>
          <a:ln cap="flat" w="66675">
            <a:solidFill>
              <a:srgbClr val="000000"/>
            </a:solidFill>
            <a:prstDash val="solid"/>
            <a:headEnd type="none" len="sm" w="sm"/>
            <a:tailEnd type="arrow" len="sm" w="med"/>
          </a:ln>
        </p:spPr>
      </p:sp>
      <p:sp>
        <p:nvSpPr>
          <p:cNvPr name="AutoShape 6" id="6"/>
          <p:cNvSpPr/>
          <p:nvPr/>
        </p:nvSpPr>
        <p:spPr>
          <a:xfrm>
            <a:off x="15819140" y="4688678"/>
            <a:ext cx="0" cy="1213231"/>
          </a:xfrm>
          <a:prstGeom prst="line">
            <a:avLst/>
          </a:prstGeom>
          <a:ln cap="flat" w="66675">
            <a:solidFill>
              <a:srgbClr val="000000"/>
            </a:solidFill>
            <a:prstDash val="solid"/>
            <a:headEnd type="none" len="sm" w="sm"/>
            <a:tailEnd type="arrow" len="sm" w="med"/>
          </a:ln>
        </p:spPr>
      </p:sp>
      <p:sp>
        <p:nvSpPr>
          <p:cNvPr name="Freeform 7" id="7"/>
          <p:cNvSpPr/>
          <p:nvPr/>
        </p:nvSpPr>
        <p:spPr>
          <a:xfrm flipH="false" flipV="false" rot="0">
            <a:off x="14479344" y="1815898"/>
            <a:ext cx="1774718" cy="1774718"/>
          </a:xfrm>
          <a:custGeom>
            <a:avLst/>
            <a:gdLst/>
            <a:ahLst/>
            <a:cxnLst/>
            <a:rect r="r" b="b" t="t" l="l"/>
            <a:pathLst>
              <a:path h="1774718" w="1774718">
                <a:moveTo>
                  <a:pt x="0" y="0"/>
                </a:moveTo>
                <a:lnTo>
                  <a:pt x="1774717" y="0"/>
                </a:lnTo>
                <a:lnTo>
                  <a:pt x="1774717" y="1774718"/>
                </a:lnTo>
                <a:lnTo>
                  <a:pt x="0" y="1774718"/>
                </a:lnTo>
                <a:lnTo>
                  <a:pt x="0" y="0"/>
                </a:lnTo>
                <a:close/>
              </a:path>
            </a:pathLst>
          </a:custGeom>
          <a:blipFill>
            <a:blip r:embed="rId5"/>
            <a:stretch>
              <a:fillRect l="0" t="0" r="0" b="0"/>
            </a:stretch>
          </a:blipFill>
        </p:spPr>
      </p:sp>
      <p:sp>
        <p:nvSpPr>
          <p:cNvPr name="Freeform 8" id="8"/>
          <p:cNvSpPr/>
          <p:nvPr/>
        </p:nvSpPr>
        <p:spPr>
          <a:xfrm flipH="false" flipV="false" rot="0">
            <a:off x="12763694" y="1162690"/>
            <a:ext cx="2018869" cy="1970428"/>
          </a:xfrm>
          <a:custGeom>
            <a:avLst/>
            <a:gdLst/>
            <a:ahLst/>
            <a:cxnLst/>
            <a:rect r="r" b="b" t="t" l="l"/>
            <a:pathLst>
              <a:path h="1970428" w="2018869">
                <a:moveTo>
                  <a:pt x="0" y="0"/>
                </a:moveTo>
                <a:lnTo>
                  <a:pt x="2018868" y="0"/>
                </a:lnTo>
                <a:lnTo>
                  <a:pt x="2018868" y="1970428"/>
                </a:lnTo>
                <a:lnTo>
                  <a:pt x="0" y="1970428"/>
                </a:lnTo>
                <a:lnTo>
                  <a:pt x="0" y="0"/>
                </a:lnTo>
                <a:close/>
              </a:path>
            </a:pathLst>
          </a:custGeom>
          <a:blipFill>
            <a:blip r:embed="rId6"/>
            <a:stretch>
              <a:fillRect l="0" t="0" r="-1542" b="-12227"/>
            </a:stretch>
          </a:blipFill>
        </p:spPr>
      </p:sp>
      <p:sp>
        <p:nvSpPr>
          <p:cNvPr name="AutoShape 9" id="9"/>
          <p:cNvSpPr/>
          <p:nvPr/>
        </p:nvSpPr>
        <p:spPr>
          <a:xfrm>
            <a:off x="3160831" y="6303911"/>
            <a:ext cx="882295" cy="1234912"/>
          </a:xfrm>
          <a:prstGeom prst="line">
            <a:avLst/>
          </a:prstGeom>
          <a:ln cap="flat" w="66675">
            <a:solidFill>
              <a:srgbClr val="000000"/>
            </a:solidFill>
            <a:prstDash val="solid"/>
            <a:headEnd type="none" len="sm" w="sm"/>
            <a:tailEnd type="arrow" len="sm" w="med"/>
          </a:ln>
        </p:spPr>
      </p:sp>
      <p:sp>
        <p:nvSpPr>
          <p:cNvPr name="Freeform 10" id="10"/>
          <p:cNvSpPr/>
          <p:nvPr/>
        </p:nvSpPr>
        <p:spPr>
          <a:xfrm flipH="false" flipV="false" rot="0">
            <a:off x="3508156" y="1522392"/>
            <a:ext cx="2617703" cy="3021662"/>
          </a:xfrm>
          <a:custGeom>
            <a:avLst/>
            <a:gdLst/>
            <a:ahLst/>
            <a:cxnLst/>
            <a:rect r="r" b="b" t="t" l="l"/>
            <a:pathLst>
              <a:path h="3021662" w="2617703">
                <a:moveTo>
                  <a:pt x="0" y="0"/>
                </a:moveTo>
                <a:lnTo>
                  <a:pt x="2617703" y="0"/>
                </a:lnTo>
                <a:lnTo>
                  <a:pt x="2617703" y="3021662"/>
                </a:lnTo>
                <a:lnTo>
                  <a:pt x="0" y="3021662"/>
                </a:lnTo>
                <a:lnTo>
                  <a:pt x="0" y="0"/>
                </a:lnTo>
                <a:close/>
              </a:path>
            </a:pathLst>
          </a:custGeom>
          <a:blipFill>
            <a:blip r:embed="rId7"/>
            <a:stretch>
              <a:fillRect l="-7428" t="0" r="-9001" b="-1314"/>
            </a:stretch>
          </a:blipFill>
        </p:spPr>
      </p:sp>
      <p:sp>
        <p:nvSpPr>
          <p:cNvPr name="Freeform 11" id="11"/>
          <p:cNvSpPr/>
          <p:nvPr/>
        </p:nvSpPr>
        <p:spPr>
          <a:xfrm flipH="false" flipV="false" rot="0">
            <a:off x="8690638" y="2547448"/>
            <a:ext cx="1510831" cy="1510831"/>
          </a:xfrm>
          <a:custGeom>
            <a:avLst/>
            <a:gdLst/>
            <a:ahLst/>
            <a:cxnLst/>
            <a:rect r="r" b="b" t="t" l="l"/>
            <a:pathLst>
              <a:path h="1510831" w="1510831">
                <a:moveTo>
                  <a:pt x="0" y="0"/>
                </a:moveTo>
                <a:lnTo>
                  <a:pt x="1510831" y="0"/>
                </a:lnTo>
                <a:lnTo>
                  <a:pt x="1510831" y="1510831"/>
                </a:lnTo>
                <a:lnTo>
                  <a:pt x="0" y="1510831"/>
                </a:lnTo>
                <a:lnTo>
                  <a:pt x="0" y="0"/>
                </a:lnTo>
                <a:close/>
              </a:path>
            </a:pathLst>
          </a:custGeom>
          <a:blipFill>
            <a:blip r:embed="rId8"/>
            <a:stretch>
              <a:fillRect l="0" t="0" r="0" b="0"/>
            </a:stretch>
          </a:blipFill>
        </p:spPr>
      </p:sp>
      <p:sp>
        <p:nvSpPr>
          <p:cNvPr name="Freeform 12" id="12"/>
          <p:cNvSpPr/>
          <p:nvPr/>
        </p:nvSpPr>
        <p:spPr>
          <a:xfrm flipH="false" flipV="false" rot="0">
            <a:off x="14183821" y="6044784"/>
            <a:ext cx="3075479" cy="2196771"/>
          </a:xfrm>
          <a:custGeom>
            <a:avLst/>
            <a:gdLst/>
            <a:ahLst/>
            <a:cxnLst/>
            <a:rect r="r" b="b" t="t" l="l"/>
            <a:pathLst>
              <a:path h="2196771" w="3075479">
                <a:moveTo>
                  <a:pt x="0" y="0"/>
                </a:moveTo>
                <a:lnTo>
                  <a:pt x="3075479" y="0"/>
                </a:lnTo>
                <a:lnTo>
                  <a:pt x="3075479" y="2196771"/>
                </a:lnTo>
                <a:lnTo>
                  <a:pt x="0" y="2196771"/>
                </a:lnTo>
                <a:lnTo>
                  <a:pt x="0" y="0"/>
                </a:lnTo>
                <a:close/>
              </a:path>
            </a:pathLst>
          </a:custGeom>
          <a:blipFill>
            <a:blip r:embed="rId9"/>
            <a:stretch>
              <a:fillRect l="0" t="0" r="0" b="0"/>
            </a:stretch>
          </a:blipFill>
        </p:spPr>
      </p:sp>
      <p:sp>
        <p:nvSpPr>
          <p:cNvPr name="Freeform 13" id="13"/>
          <p:cNvSpPr/>
          <p:nvPr/>
        </p:nvSpPr>
        <p:spPr>
          <a:xfrm flipH="false" flipV="false" rot="0">
            <a:off x="4171672" y="6397894"/>
            <a:ext cx="3519955" cy="2636568"/>
          </a:xfrm>
          <a:custGeom>
            <a:avLst/>
            <a:gdLst/>
            <a:ahLst/>
            <a:cxnLst/>
            <a:rect r="r" b="b" t="t" l="l"/>
            <a:pathLst>
              <a:path h="2636568" w="3519955">
                <a:moveTo>
                  <a:pt x="0" y="0"/>
                </a:moveTo>
                <a:lnTo>
                  <a:pt x="3519954" y="0"/>
                </a:lnTo>
                <a:lnTo>
                  <a:pt x="3519954" y="2636568"/>
                </a:lnTo>
                <a:lnTo>
                  <a:pt x="0" y="2636568"/>
                </a:lnTo>
                <a:lnTo>
                  <a:pt x="0" y="0"/>
                </a:lnTo>
                <a:close/>
              </a:path>
            </a:pathLst>
          </a:custGeom>
          <a:blipFill>
            <a:blip r:embed="rId10"/>
            <a:stretch>
              <a:fillRect l="0" t="0" r="0" b="0"/>
            </a:stretch>
          </a:blipFill>
        </p:spPr>
      </p:sp>
      <p:sp>
        <p:nvSpPr>
          <p:cNvPr name="TextBox 14" id="14"/>
          <p:cNvSpPr txBox="true"/>
          <p:nvPr/>
        </p:nvSpPr>
        <p:spPr>
          <a:xfrm rot="0">
            <a:off x="554899" y="-712230"/>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System Architecture Diagram</a:t>
            </a:r>
          </a:p>
        </p:txBody>
      </p:sp>
      <p:sp>
        <p:nvSpPr>
          <p:cNvPr name="TextBox 15" id="15"/>
          <p:cNvSpPr txBox="true"/>
          <p:nvPr/>
        </p:nvSpPr>
        <p:spPr>
          <a:xfrm rot="0">
            <a:off x="1526904" y="7725076"/>
            <a:ext cx="721816"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User</a:t>
            </a:r>
          </a:p>
        </p:txBody>
      </p:sp>
      <p:sp>
        <p:nvSpPr>
          <p:cNvPr name="TextBox 16" id="16"/>
          <p:cNvSpPr txBox="true"/>
          <p:nvPr/>
        </p:nvSpPr>
        <p:spPr>
          <a:xfrm rot="0">
            <a:off x="3160831" y="4477379"/>
            <a:ext cx="3939034"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identifying</a:t>
            </a:r>
            <a:r>
              <a:rPr lang="en-US" b="true" sz="2999" spc="-245">
                <a:solidFill>
                  <a:srgbClr val="000000"/>
                </a:solidFill>
                <a:latin typeface="Public Sans Bold"/>
                <a:ea typeface="Public Sans Bold"/>
                <a:cs typeface="Public Sans Bold"/>
                <a:sym typeface="Public Sans Bold"/>
              </a:rPr>
              <a:t> </a:t>
            </a:r>
            <a:r>
              <a:rPr lang="en-US" b="true" sz="2999" spc="-245">
                <a:solidFill>
                  <a:srgbClr val="000000"/>
                </a:solidFill>
                <a:latin typeface="Public Sans Bold"/>
                <a:ea typeface="Public Sans Bold"/>
                <a:cs typeface="Public Sans Bold"/>
                <a:sym typeface="Public Sans Bold"/>
              </a:rPr>
              <a:t>mood patterns</a:t>
            </a:r>
          </a:p>
        </p:txBody>
      </p:sp>
      <p:sp>
        <p:nvSpPr>
          <p:cNvPr name="TextBox 17" id="17"/>
          <p:cNvSpPr txBox="true"/>
          <p:nvPr/>
        </p:nvSpPr>
        <p:spPr>
          <a:xfrm rot="0">
            <a:off x="8387290" y="4029704"/>
            <a:ext cx="2117527"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Ai Assistance </a:t>
            </a:r>
          </a:p>
        </p:txBody>
      </p:sp>
      <p:sp>
        <p:nvSpPr>
          <p:cNvPr name="TextBox 18" id="18"/>
          <p:cNvSpPr txBox="true"/>
          <p:nvPr/>
        </p:nvSpPr>
        <p:spPr>
          <a:xfrm rot="0">
            <a:off x="9982760" y="8356240"/>
            <a:ext cx="1487329"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Database</a:t>
            </a:r>
          </a:p>
        </p:txBody>
      </p:sp>
      <p:sp>
        <p:nvSpPr>
          <p:cNvPr name="TextBox 19" id="19"/>
          <p:cNvSpPr txBox="true"/>
          <p:nvPr/>
        </p:nvSpPr>
        <p:spPr>
          <a:xfrm rot="0">
            <a:off x="4744898" y="8967787"/>
            <a:ext cx="2392552"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Group Chating</a:t>
            </a:r>
          </a:p>
        </p:txBody>
      </p:sp>
      <p:sp>
        <p:nvSpPr>
          <p:cNvPr name="TextBox 20" id="20"/>
          <p:cNvSpPr txBox="true"/>
          <p:nvPr/>
        </p:nvSpPr>
        <p:spPr>
          <a:xfrm rot="0">
            <a:off x="12896038" y="3505829"/>
            <a:ext cx="3829609" cy="1038225"/>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Suggested meditations and exercises</a:t>
            </a:r>
          </a:p>
        </p:txBody>
      </p:sp>
      <p:sp>
        <p:nvSpPr>
          <p:cNvPr name="AutoShape 21" id="21"/>
          <p:cNvSpPr/>
          <p:nvPr/>
        </p:nvSpPr>
        <p:spPr>
          <a:xfrm flipH="true" flipV="true">
            <a:off x="11985823" y="7143170"/>
            <a:ext cx="1787305" cy="0"/>
          </a:xfrm>
          <a:prstGeom prst="line">
            <a:avLst/>
          </a:prstGeom>
          <a:ln cap="flat" w="66675">
            <a:solidFill>
              <a:srgbClr val="000000"/>
            </a:solidFill>
            <a:prstDash val="solid"/>
            <a:headEnd type="none" len="sm" w="sm"/>
            <a:tailEnd type="arrow" len="sm" w="med"/>
          </a:ln>
        </p:spPr>
      </p:sp>
      <p:sp>
        <p:nvSpPr>
          <p:cNvPr name="TextBox 22" id="22"/>
          <p:cNvSpPr txBox="true"/>
          <p:nvPr/>
        </p:nvSpPr>
        <p:spPr>
          <a:xfrm rot="0">
            <a:off x="15057289" y="8356240"/>
            <a:ext cx="1523702"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Feedback</a:t>
            </a:r>
          </a:p>
        </p:txBody>
      </p:sp>
      <p:sp>
        <p:nvSpPr>
          <p:cNvPr name="AutoShape 23" id="23"/>
          <p:cNvSpPr/>
          <p:nvPr/>
        </p:nvSpPr>
        <p:spPr>
          <a:xfrm>
            <a:off x="9949423" y="4688678"/>
            <a:ext cx="0" cy="1213231"/>
          </a:xfrm>
          <a:prstGeom prst="line">
            <a:avLst/>
          </a:prstGeom>
          <a:ln cap="flat" w="66675">
            <a:solidFill>
              <a:srgbClr val="000000"/>
            </a:solidFill>
            <a:prstDash val="solid"/>
            <a:headEnd type="none" len="sm" w="sm"/>
            <a:tailEnd type="arrow" len="sm" w="med"/>
          </a:ln>
        </p:spPr>
      </p:sp>
      <p:sp>
        <p:nvSpPr>
          <p:cNvPr name="AutoShape 24" id="24"/>
          <p:cNvSpPr/>
          <p:nvPr/>
        </p:nvSpPr>
        <p:spPr>
          <a:xfrm flipV="true">
            <a:off x="11985823" y="4991729"/>
            <a:ext cx="1520045" cy="910180"/>
          </a:xfrm>
          <a:prstGeom prst="line">
            <a:avLst/>
          </a:prstGeom>
          <a:ln cap="flat" w="66675">
            <a:solidFill>
              <a:srgbClr val="000000"/>
            </a:solidFill>
            <a:prstDash val="solid"/>
            <a:headEnd type="none" len="sm" w="sm"/>
            <a:tailEnd type="arrow" len="sm" w="med"/>
          </a:ln>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337124" y="289260"/>
            <a:ext cx="17592541" cy="9714711"/>
            <a:chOff x="0" y="0"/>
            <a:chExt cx="4633426" cy="2558607"/>
          </a:xfrm>
        </p:grpSpPr>
        <p:sp>
          <p:nvSpPr>
            <p:cNvPr name="Freeform 3" id="3"/>
            <p:cNvSpPr/>
            <p:nvPr/>
          </p:nvSpPr>
          <p:spPr>
            <a:xfrm flipH="false" flipV="false" rot="0">
              <a:off x="0" y="0"/>
              <a:ext cx="4633426" cy="2558607"/>
            </a:xfrm>
            <a:custGeom>
              <a:avLst/>
              <a:gdLst/>
              <a:ahLst/>
              <a:cxnLst/>
              <a:rect r="r" b="b" t="t" l="l"/>
              <a:pathLst>
                <a:path h="2558607" w="4633426">
                  <a:moveTo>
                    <a:pt x="0" y="0"/>
                  </a:moveTo>
                  <a:lnTo>
                    <a:pt x="4633426" y="0"/>
                  </a:lnTo>
                  <a:lnTo>
                    <a:pt x="4633426" y="2558607"/>
                  </a:lnTo>
                  <a:lnTo>
                    <a:pt x="0" y="2558607"/>
                  </a:lnTo>
                  <a:close/>
                </a:path>
              </a:pathLst>
            </a:custGeom>
            <a:solidFill>
              <a:srgbClr val="F8F8F8"/>
            </a:solidFill>
          </p:spPr>
        </p:sp>
        <p:sp>
          <p:nvSpPr>
            <p:cNvPr name="TextBox 4" id="4"/>
            <p:cNvSpPr txBox="true"/>
            <p:nvPr/>
          </p:nvSpPr>
          <p:spPr>
            <a:xfrm>
              <a:off x="0" y="-57150"/>
              <a:ext cx="4633426" cy="261575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337124" y="608737"/>
            <a:ext cx="17950876" cy="9069526"/>
            <a:chOff x="0" y="0"/>
            <a:chExt cx="23934502" cy="12092701"/>
          </a:xfrm>
        </p:grpSpPr>
        <p:grpSp>
          <p:nvGrpSpPr>
            <p:cNvPr name="Group 6" id="6"/>
            <p:cNvGrpSpPr/>
            <p:nvPr/>
          </p:nvGrpSpPr>
          <p:grpSpPr>
            <a:xfrm rot="5400000">
              <a:off x="5844988" y="1023297"/>
              <a:ext cx="3423820" cy="5864586"/>
              <a:chOff x="0" y="0"/>
              <a:chExt cx="660400" cy="1131185"/>
            </a:xfrm>
          </p:grpSpPr>
          <p:sp>
            <p:nvSpPr>
              <p:cNvPr name="Freeform 7" id="7"/>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95250" cap="sq">
                <a:solidFill>
                  <a:srgbClr val="ECD0BD"/>
                </a:solidFill>
                <a:prstDash val="solid"/>
                <a:miter/>
              </a:ln>
            </p:spPr>
          </p:sp>
          <p:sp>
            <p:nvSpPr>
              <p:cNvPr name="TextBox 8" id="8"/>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5400000">
              <a:off x="887195" y="2935481"/>
              <a:ext cx="4429210" cy="3045609"/>
              <a:chOff x="0" y="0"/>
              <a:chExt cx="874906" cy="601602"/>
            </a:xfrm>
          </p:grpSpPr>
          <p:sp>
            <p:nvSpPr>
              <p:cNvPr name="Freeform 10" id="10"/>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72D6FE"/>
              </a:solidFill>
              <a:ln w="104775" cap="sq">
                <a:solidFill>
                  <a:srgbClr val="ECD0BD"/>
                </a:solidFill>
                <a:prstDash val="solid"/>
                <a:miter/>
              </a:ln>
            </p:spPr>
          </p:sp>
          <p:sp>
            <p:nvSpPr>
              <p:cNvPr name="TextBox 11" id="11"/>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sp>
          <p:nvSpPr>
            <p:cNvPr name="TextBox 12" id="12"/>
            <p:cNvSpPr txBox="true"/>
            <p:nvPr/>
          </p:nvSpPr>
          <p:spPr>
            <a:xfrm rot="0">
              <a:off x="0" y="123825"/>
              <a:ext cx="19414825" cy="1131469"/>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Requirements</a:t>
              </a:r>
            </a:p>
          </p:txBody>
        </p:sp>
        <p:grpSp>
          <p:nvGrpSpPr>
            <p:cNvPr name="Group 13" id="13"/>
            <p:cNvGrpSpPr/>
            <p:nvPr/>
          </p:nvGrpSpPr>
          <p:grpSpPr>
            <a:xfrm rot="5400000">
              <a:off x="17498253" y="6443107"/>
              <a:ext cx="3423820" cy="5864586"/>
              <a:chOff x="0" y="0"/>
              <a:chExt cx="660400" cy="1131185"/>
            </a:xfrm>
          </p:grpSpPr>
          <p:sp>
            <p:nvSpPr>
              <p:cNvPr name="Freeform 14" id="14"/>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95250" cap="sq">
                <a:solidFill>
                  <a:srgbClr val="ECD0BD"/>
                </a:solidFill>
                <a:prstDash val="solid"/>
                <a:miter/>
              </a:ln>
            </p:spPr>
          </p:sp>
          <p:sp>
            <p:nvSpPr>
              <p:cNvPr name="TextBox 15" id="15"/>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16" id="16"/>
            <p:cNvGrpSpPr/>
            <p:nvPr/>
          </p:nvGrpSpPr>
          <p:grpSpPr>
            <a:xfrm rot="5400000">
              <a:off x="12540460" y="8355291"/>
              <a:ext cx="4429210" cy="3045609"/>
              <a:chOff x="0" y="0"/>
              <a:chExt cx="874906" cy="601602"/>
            </a:xfrm>
          </p:grpSpPr>
          <p:sp>
            <p:nvSpPr>
              <p:cNvPr name="Freeform 17" id="17"/>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FE7C97"/>
              </a:solidFill>
              <a:ln w="95250" cap="sq">
                <a:solidFill>
                  <a:srgbClr val="ECD0BD"/>
                </a:solidFill>
                <a:prstDash val="solid"/>
                <a:miter/>
              </a:ln>
            </p:spPr>
          </p:sp>
          <p:sp>
            <p:nvSpPr>
              <p:cNvPr name="TextBox 18" id="18"/>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grpSp>
          <p:nvGrpSpPr>
            <p:cNvPr name="Group 19" id="19"/>
            <p:cNvGrpSpPr/>
            <p:nvPr/>
          </p:nvGrpSpPr>
          <p:grpSpPr>
            <a:xfrm rot="5400000">
              <a:off x="6143972" y="6347323"/>
              <a:ext cx="3232252" cy="5864586"/>
              <a:chOff x="0" y="0"/>
              <a:chExt cx="623450" cy="1131185"/>
            </a:xfrm>
          </p:grpSpPr>
          <p:sp>
            <p:nvSpPr>
              <p:cNvPr name="Freeform 20" id="20"/>
              <p:cNvSpPr/>
              <p:nvPr/>
            </p:nvSpPr>
            <p:spPr>
              <a:xfrm flipH="false" flipV="false" rot="0">
                <a:off x="0" y="0"/>
                <a:ext cx="623450" cy="1131185"/>
              </a:xfrm>
              <a:custGeom>
                <a:avLst/>
                <a:gdLst/>
                <a:ahLst/>
                <a:cxnLst/>
                <a:rect r="r" b="b" t="t" l="l"/>
                <a:pathLst>
                  <a:path h="1131185" w="623450">
                    <a:moveTo>
                      <a:pt x="207929" y="19070"/>
                    </a:moveTo>
                    <a:cubicBezTo>
                      <a:pt x="239788" y="7556"/>
                      <a:pt x="276229" y="0"/>
                      <a:pt x="311893" y="0"/>
                    </a:cubicBezTo>
                    <a:cubicBezTo>
                      <a:pt x="347558" y="0"/>
                      <a:pt x="381876" y="6476"/>
                      <a:pt x="413502" y="17990"/>
                    </a:cubicBezTo>
                    <a:cubicBezTo>
                      <a:pt x="414176" y="18350"/>
                      <a:pt x="414848" y="18350"/>
                      <a:pt x="415521" y="18710"/>
                    </a:cubicBezTo>
                    <a:cubicBezTo>
                      <a:pt x="534289" y="64765"/>
                      <a:pt x="621768" y="186379"/>
                      <a:pt x="623450" y="335574"/>
                    </a:cubicBezTo>
                    <a:lnTo>
                      <a:pt x="623450" y="1131185"/>
                    </a:lnTo>
                    <a:lnTo>
                      <a:pt x="0" y="1131185"/>
                    </a:lnTo>
                    <a:lnTo>
                      <a:pt x="0" y="336165"/>
                    </a:lnTo>
                    <a:cubicBezTo>
                      <a:pt x="1682" y="185660"/>
                      <a:pt x="87815" y="64045"/>
                      <a:pt x="207929" y="19070"/>
                    </a:cubicBezTo>
                    <a:close/>
                  </a:path>
                </a:pathLst>
              </a:custGeom>
              <a:solidFill>
                <a:srgbClr val="FFFFFF"/>
              </a:solidFill>
              <a:ln w="95250" cap="sq">
                <a:solidFill>
                  <a:srgbClr val="ECD0BD"/>
                </a:solidFill>
                <a:prstDash val="solid"/>
                <a:miter/>
              </a:ln>
            </p:spPr>
          </p:sp>
          <p:sp>
            <p:nvSpPr>
              <p:cNvPr name="TextBox 21" id="21"/>
              <p:cNvSpPr txBox="true"/>
              <p:nvPr/>
            </p:nvSpPr>
            <p:spPr>
              <a:xfrm>
                <a:off x="0" y="212725"/>
                <a:ext cx="623450" cy="918460"/>
              </a:xfrm>
              <a:prstGeom prst="rect">
                <a:avLst/>
              </a:prstGeom>
            </p:spPr>
            <p:txBody>
              <a:bodyPr anchor="ctr" rtlCol="false" tIns="50800" lIns="50800" bIns="50800" rIns="50800"/>
              <a:lstStyle/>
              <a:p>
                <a:pPr algn="ctr">
                  <a:lnSpc>
                    <a:spcPts val="1925"/>
                  </a:lnSpc>
                </a:pPr>
              </a:p>
            </p:txBody>
          </p:sp>
        </p:grpSp>
        <p:grpSp>
          <p:nvGrpSpPr>
            <p:cNvPr name="Group 22" id="22"/>
            <p:cNvGrpSpPr/>
            <p:nvPr/>
          </p:nvGrpSpPr>
          <p:grpSpPr>
            <a:xfrm rot="5400000">
              <a:off x="1214305" y="8231381"/>
              <a:ext cx="4181390" cy="3045609"/>
              <a:chOff x="0" y="0"/>
              <a:chExt cx="825954" cy="601602"/>
            </a:xfrm>
          </p:grpSpPr>
          <p:sp>
            <p:nvSpPr>
              <p:cNvPr name="Freeform 23" id="23"/>
              <p:cNvSpPr/>
              <p:nvPr/>
            </p:nvSpPr>
            <p:spPr>
              <a:xfrm flipH="false" flipV="false" rot="0">
                <a:off x="0" y="0"/>
                <a:ext cx="825953" cy="601602"/>
              </a:xfrm>
              <a:custGeom>
                <a:avLst/>
                <a:gdLst/>
                <a:ahLst/>
                <a:cxnLst/>
                <a:rect r="r" b="b" t="t" l="l"/>
                <a:pathLst>
                  <a:path h="601602" w="825953">
                    <a:moveTo>
                      <a:pt x="0" y="0"/>
                    </a:moveTo>
                    <a:lnTo>
                      <a:pt x="622754" y="0"/>
                    </a:lnTo>
                    <a:lnTo>
                      <a:pt x="825953" y="300801"/>
                    </a:lnTo>
                    <a:lnTo>
                      <a:pt x="622754" y="601602"/>
                    </a:lnTo>
                    <a:lnTo>
                      <a:pt x="0" y="601602"/>
                    </a:lnTo>
                    <a:lnTo>
                      <a:pt x="203200" y="300801"/>
                    </a:lnTo>
                    <a:lnTo>
                      <a:pt x="0" y="0"/>
                    </a:lnTo>
                    <a:close/>
                  </a:path>
                </a:pathLst>
              </a:custGeom>
              <a:solidFill>
                <a:srgbClr val="EE6E2C"/>
              </a:solidFill>
              <a:ln w="95250" cap="sq">
                <a:solidFill>
                  <a:srgbClr val="ECD0BD"/>
                </a:solidFill>
                <a:prstDash val="solid"/>
                <a:miter/>
              </a:ln>
            </p:spPr>
          </p:sp>
          <p:sp>
            <p:nvSpPr>
              <p:cNvPr name="TextBox 24" id="24"/>
              <p:cNvSpPr txBox="true"/>
              <p:nvPr/>
            </p:nvSpPr>
            <p:spPr>
              <a:xfrm>
                <a:off x="177800" y="85725"/>
                <a:ext cx="571954" cy="515877"/>
              </a:xfrm>
              <a:prstGeom prst="rect">
                <a:avLst/>
              </a:prstGeom>
            </p:spPr>
            <p:txBody>
              <a:bodyPr anchor="ctr" rtlCol="false" tIns="50800" lIns="50800" bIns="50800" rIns="50800"/>
              <a:lstStyle/>
              <a:p>
                <a:pPr algn="ctr">
                  <a:lnSpc>
                    <a:spcPts val="1925"/>
                  </a:lnSpc>
                </a:pPr>
              </a:p>
            </p:txBody>
          </p:sp>
        </p:grpSp>
        <p:grpSp>
          <p:nvGrpSpPr>
            <p:cNvPr name="Group 25" id="25"/>
            <p:cNvGrpSpPr/>
            <p:nvPr/>
          </p:nvGrpSpPr>
          <p:grpSpPr>
            <a:xfrm rot="5400000">
              <a:off x="17498253" y="1023297"/>
              <a:ext cx="3423820" cy="5864586"/>
              <a:chOff x="0" y="0"/>
              <a:chExt cx="660400" cy="1131185"/>
            </a:xfrm>
          </p:grpSpPr>
          <p:sp>
            <p:nvSpPr>
              <p:cNvPr name="Freeform 26" id="26"/>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104775" cap="sq">
                <a:solidFill>
                  <a:srgbClr val="ECD0BD"/>
                </a:solidFill>
                <a:prstDash val="solid"/>
                <a:miter/>
              </a:ln>
            </p:spPr>
          </p:sp>
          <p:sp>
            <p:nvSpPr>
              <p:cNvPr name="TextBox 27" id="27"/>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28" id="28"/>
            <p:cNvGrpSpPr/>
            <p:nvPr/>
          </p:nvGrpSpPr>
          <p:grpSpPr>
            <a:xfrm rot="5400000">
              <a:off x="12540460" y="2935481"/>
              <a:ext cx="4429210" cy="3045609"/>
              <a:chOff x="0" y="0"/>
              <a:chExt cx="874906" cy="601602"/>
            </a:xfrm>
          </p:grpSpPr>
          <p:sp>
            <p:nvSpPr>
              <p:cNvPr name="Freeform 29" id="29"/>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E1D413"/>
              </a:solidFill>
              <a:ln w="95250" cap="sq">
                <a:solidFill>
                  <a:srgbClr val="ECD0BD"/>
                </a:solidFill>
                <a:prstDash val="solid"/>
                <a:miter/>
              </a:ln>
            </p:spPr>
          </p:sp>
          <p:sp>
            <p:nvSpPr>
              <p:cNvPr name="TextBox 30" id="30"/>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sp>
          <p:nvSpPr>
            <p:cNvPr name="TextBox 31" id="31"/>
            <p:cNvSpPr txBox="true"/>
            <p:nvPr/>
          </p:nvSpPr>
          <p:spPr>
            <a:xfrm rot="0">
              <a:off x="1782195" y="385926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Functional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2" id="32"/>
            <p:cNvSpPr txBox="true"/>
            <p:nvPr/>
          </p:nvSpPr>
          <p:spPr>
            <a:xfrm rot="0">
              <a:off x="13488912" y="3860376"/>
              <a:ext cx="2569964"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Non-Functional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3" id="33"/>
            <p:cNvSpPr txBox="true"/>
            <p:nvPr/>
          </p:nvSpPr>
          <p:spPr>
            <a:xfrm rot="0">
              <a:off x="2188595" y="927907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Personal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4" id="34"/>
            <p:cNvSpPr txBox="true"/>
            <p:nvPr/>
          </p:nvSpPr>
          <p:spPr>
            <a:xfrm rot="0">
              <a:off x="13657881" y="927907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System</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5" id="35"/>
            <p:cNvSpPr txBox="true"/>
            <p:nvPr/>
          </p:nvSpPr>
          <p:spPr>
            <a:xfrm rot="0">
              <a:off x="17432917" y="2494196"/>
              <a:ext cx="2427089" cy="2873798"/>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Usability.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Performance.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Scalability.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Security.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Reliability.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Compliance</a:t>
              </a:r>
            </a:p>
          </p:txBody>
        </p:sp>
        <p:sp>
          <p:nvSpPr>
            <p:cNvPr name="TextBox 36" id="36"/>
            <p:cNvSpPr txBox="true"/>
            <p:nvPr/>
          </p:nvSpPr>
          <p:spPr>
            <a:xfrm rot="0">
              <a:off x="6121151" y="8758155"/>
              <a:ext cx="2610644" cy="2192256"/>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For Patient.</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For Caregivers.</a:t>
              </a:r>
            </a:p>
            <a:p>
              <a:pPr algn="just">
                <a:lnSpc>
                  <a:spcPts val="7767"/>
                </a:lnSpc>
              </a:pPr>
            </a:p>
          </p:txBody>
        </p:sp>
        <p:sp>
          <p:nvSpPr>
            <p:cNvPr name="TextBox 37" id="37"/>
            <p:cNvSpPr txBox="true"/>
            <p:nvPr/>
          </p:nvSpPr>
          <p:spPr>
            <a:xfrm rot="60000">
              <a:off x="17453095" y="8669930"/>
              <a:ext cx="6462060" cy="2368715"/>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Hardware.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Software.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Development Tools.</a:t>
              </a:r>
            </a:p>
            <a:p>
              <a:pPr algn="just">
                <a:lnSpc>
                  <a:spcPts val="5778"/>
                </a:lnSpc>
              </a:pPr>
            </a:p>
          </p:txBody>
        </p:sp>
      </p:grpSp>
      <p:sp>
        <p:nvSpPr>
          <p:cNvPr name="Freeform 38" id="38"/>
          <p:cNvSpPr/>
          <p:nvPr/>
        </p:nvSpPr>
        <p:spPr>
          <a:xfrm flipH="true" flipV="true" rot="0">
            <a:off x="337124" y="7650227"/>
            <a:ext cx="2329403" cy="2353744"/>
          </a:xfrm>
          <a:custGeom>
            <a:avLst/>
            <a:gdLst/>
            <a:ahLst/>
            <a:cxnLst/>
            <a:rect r="r" b="b" t="t" l="l"/>
            <a:pathLst>
              <a:path h="2353744" w="2329403">
                <a:moveTo>
                  <a:pt x="2329403" y="2353744"/>
                </a:moveTo>
                <a:lnTo>
                  <a:pt x="0" y="2353744"/>
                </a:lnTo>
                <a:lnTo>
                  <a:pt x="0" y="0"/>
                </a:lnTo>
                <a:lnTo>
                  <a:pt x="2329403" y="0"/>
                </a:lnTo>
                <a:lnTo>
                  <a:pt x="2329403" y="2353744"/>
                </a:lnTo>
                <a:close/>
              </a:path>
            </a:pathLst>
          </a:custGeom>
          <a:blipFill>
            <a:blip r:embed="rId2">
              <a:alphaModFix amt="12000"/>
            </a:blip>
            <a:stretch>
              <a:fillRect l="-114288" t="0" r="0" b="-19290"/>
            </a:stretch>
          </a:blipFill>
        </p:spPr>
      </p:sp>
      <p:sp>
        <p:nvSpPr>
          <p:cNvPr name="Freeform 39" id="39"/>
          <p:cNvSpPr/>
          <p:nvPr/>
        </p:nvSpPr>
        <p:spPr>
          <a:xfrm flipH="false" flipV="false" rot="0">
            <a:off x="15600261" y="289260"/>
            <a:ext cx="2329403" cy="2353744"/>
          </a:xfrm>
          <a:custGeom>
            <a:avLst/>
            <a:gdLst/>
            <a:ahLst/>
            <a:cxnLst/>
            <a:rect r="r" b="b" t="t" l="l"/>
            <a:pathLst>
              <a:path h="2353744" w="2329403">
                <a:moveTo>
                  <a:pt x="0" y="0"/>
                </a:moveTo>
                <a:lnTo>
                  <a:pt x="2329404" y="0"/>
                </a:lnTo>
                <a:lnTo>
                  <a:pt x="2329404" y="2353744"/>
                </a:lnTo>
                <a:lnTo>
                  <a:pt x="0" y="2353744"/>
                </a:lnTo>
                <a:lnTo>
                  <a:pt x="0" y="0"/>
                </a:lnTo>
                <a:close/>
              </a:path>
            </a:pathLst>
          </a:custGeom>
          <a:blipFill>
            <a:blip r:embed="rId2">
              <a:alphaModFix amt="12000"/>
            </a:blip>
            <a:stretch>
              <a:fillRect l="-114288" t="0" r="0" b="-19290"/>
            </a:stretch>
          </a:blipFill>
        </p:spPr>
      </p:sp>
      <p:sp>
        <p:nvSpPr>
          <p:cNvPr name="TextBox 40" id="40"/>
          <p:cNvSpPr txBox="true"/>
          <p:nvPr/>
        </p:nvSpPr>
        <p:spPr>
          <a:xfrm rot="0">
            <a:off x="4021066" y="2595379"/>
            <a:ext cx="3805201" cy="1805305"/>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Mood Tracking Interface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AI-Based Mood Analysis</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Guided Meditations and Exercise Module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Social Interaction Platform</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152525"/>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Work Breakdown Chart</a:t>
            </a:r>
          </a:p>
        </p:txBody>
      </p:sp>
      <p:grpSp>
        <p:nvGrpSpPr>
          <p:cNvPr name="Group 3" id="3"/>
          <p:cNvGrpSpPr/>
          <p:nvPr/>
        </p:nvGrpSpPr>
        <p:grpSpPr>
          <a:xfrm rot="0">
            <a:off x="1663266" y="2745731"/>
            <a:ext cx="14374606" cy="6181097"/>
            <a:chOff x="0" y="0"/>
            <a:chExt cx="19166142" cy="8241462"/>
          </a:xfrm>
        </p:grpSpPr>
        <p:sp>
          <p:nvSpPr>
            <p:cNvPr name="Freeform 4" id="4"/>
            <p:cNvSpPr/>
            <p:nvPr/>
          </p:nvSpPr>
          <p:spPr>
            <a:xfrm flipH="false" flipV="false" rot="0">
              <a:off x="0" y="199875"/>
              <a:ext cx="19166142" cy="8041587"/>
            </a:xfrm>
            <a:custGeom>
              <a:avLst/>
              <a:gdLst/>
              <a:ahLst/>
              <a:cxnLst/>
              <a:rect r="r" b="b" t="t" l="l"/>
              <a:pathLst>
                <a:path h="8041587" w="19166142">
                  <a:moveTo>
                    <a:pt x="0" y="0"/>
                  </a:moveTo>
                  <a:lnTo>
                    <a:pt x="19166142" y="0"/>
                  </a:lnTo>
                  <a:lnTo>
                    <a:pt x="19166142" y="8041587"/>
                  </a:lnTo>
                  <a:lnTo>
                    <a:pt x="0" y="8041587"/>
                  </a:lnTo>
                  <a:lnTo>
                    <a:pt x="0" y="0"/>
                  </a:lnTo>
                  <a:close/>
                </a:path>
              </a:pathLst>
            </a:custGeom>
            <a:blipFill>
              <a:blip r:embed="rId2"/>
              <a:stretch>
                <a:fillRect l="0" t="0" r="0" b="0"/>
              </a:stretch>
            </a:blipFill>
          </p:spPr>
        </p:sp>
        <p:grpSp>
          <p:nvGrpSpPr>
            <p:cNvPr name="Group 5" id="5"/>
            <p:cNvGrpSpPr/>
            <p:nvPr/>
          </p:nvGrpSpPr>
          <p:grpSpPr>
            <a:xfrm rot="0">
              <a:off x="7596815" y="0"/>
              <a:ext cx="3751875" cy="884771"/>
              <a:chOff x="0" y="0"/>
              <a:chExt cx="741111" cy="174770"/>
            </a:xfrm>
          </p:grpSpPr>
          <p:sp>
            <p:nvSpPr>
              <p:cNvPr name="Freeform 6" id="6"/>
              <p:cNvSpPr/>
              <p:nvPr/>
            </p:nvSpPr>
            <p:spPr>
              <a:xfrm flipH="false" flipV="false" rot="0">
                <a:off x="0" y="0"/>
                <a:ext cx="741111" cy="174770"/>
              </a:xfrm>
              <a:custGeom>
                <a:avLst/>
                <a:gdLst/>
                <a:ahLst/>
                <a:cxnLst/>
                <a:rect r="r" b="b" t="t" l="l"/>
                <a:pathLst>
                  <a:path h="174770" w="741111">
                    <a:moveTo>
                      <a:pt x="0" y="0"/>
                    </a:moveTo>
                    <a:lnTo>
                      <a:pt x="741111" y="0"/>
                    </a:lnTo>
                    <a:lnTo>
                      <a:pt x="741111" y="174770"/>
                    </a:lnTo>
                    <a:lnTo>
                      <a:pt x="0" y="174770"/>
                    </a:lnTo>
                    <a:close/>
                  </a:path>
                </a:pathLst>
              </a:custGeom>
              <a:solidFill>
                <a:srgbClr val="99ACFF"/>
              </a:solidFill>
            </p:spPr>
          </p:sp>
          <p:sp>
            <p:nvSpPr>
              <p:cNvPr name="TextBox 7" id="7"/>
              <p:cNvSpPr txBox="true"/>
              <p:nvPr/>
            </p:nvSpPr>
            <p:spPr>
              <a:xfrm>
                <a:off x="0" y="-28575"/>
                <a:ext cx="741111" cy="203345"/>
              </a:xfrm>
              <a:prstGeom prst="rect">
                <a:avLst/>
              </a:prstGeom>
            </p:spPr>
            <p:txBody>
              <a:bodyPr anchor="ctr" rtlCol="false" tIns="50800" lIns="50800" bIns="50800" rIns="50800"/>
              <a:lstStyle/>
              <a:p>
                <a:pPr algn="ctr">
                  <a:lnSpc>
                    <a:spcPts val="1680"/>
                  </a:lnSpc>
                </a:pPr>
                <a:r>
                  <a:rPr lang="en-US" b="true" sz="1200" spc="-98">
                    <a:solidFill>
                      <a:srgbClr val="1E3F48"/>
                    </a:solidFill>
                    <a:latin typeface="Public Sans Bold"/>
                    <a:ea typeface="Public Sans Bold"/>
                    <a:cs typeface="Public Sans Bold"/>
                    <a:sym typeface="Public Sans Bold"/>
                  </a:rPr>
                  <a:t>Emotional Well-being</a:t>
                </a:r>
              </a:p>
            </p:txBody>
          </p:sp>
        </p:grpSp>
        <p:grpSp>
          <p:nvGrpSpPr>
            <p:cNvPr name="Group 8" id="8"/>
            <p:cNvGrpSpPr/>
            <p:nvPr/>
          </p:nvGrpSpPr>
          <p:grpSpPr>
            <a:xfrm rot="0">
              <a:off x="14042409" y="6958879"/>
              <a:ext cx="1890055" cy="647786"/>
              <a:chOff x="0" y="0"/>
              <a:chExt cx="373344" cy="127958"/>
            </a:xfrm>
          </p:grpSpPr>
          <p:sp>
            <p:nvSpPr>
              <p:cNvPr name="Freeform 9" id="9"/>
              <p:cNvSpPr/>
              <p:nvPr/>
            </p:nvSpPr>
            <p:spPr>
              <a:xfrm flipH="false" flipV="false" rot="0">
                <a:off x="0" y="0"/>
                <a:ext cx="373344" cy="127958"/>
              </a:xfrm>
              <a:custGeom>
                <a:avLst/>
                <a:gdLst/>
                <a:ahLst/>
                <a:cxnLst/>
                <a:rect r="r" b="b" t="t" l="l"/>
                <a:pathLst>
                  <a:path h="127958" w="373344">
                    <a:moveTo>
                      <a:pt x="0" y="0"/>
                    </a:moveTo>
                    <a:lnTo>
                      <a:pt x="373344" y="0"/>
                    </a:lnTo>
                    <a:lnTo>
                      <a:pt x="373344" y="127958"/>
                    </a:lnTo>
                    <a:lnTo>
                      <a:pt x="0" y="127958"/>
                    </a:lnTo>
                    <a:close/>
                  </a:path>
                </a:pathLst>
              </a:custGeom>
              <a:solidFill>
                <a:srgbClr val="ACCDDF"/>
              </a:solidFill>
            </p:spPr>
          </p:sp>
          <p:sp>
            <p:nvSpPr>
              <p:cNvPr name="TextBox 10" id="10"/>
              <p:cNvSpPr txBox="true"/>
              <p:nvPr/>
            </p:nvSpPr>
            <p:spPr>
              <a:xfrm>
                <a:off x="0" y="-28575"/>
                <a:ext cx="373344" cy="156533"/>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Social Interaction Platform</a:t>
                </a:r>
              </a:p>
            </p:txBody>
          </p:sp>
        </p:grpSp>
        <p:grpSp>
          <p:nvGrpSpPr>
            <p:cNvPr name="Group 11" id="11"/>
            <p:cNvGrpSpPr/>
            <p:nvPr/>
          </p:nvGrpSpPr>
          <p:grpSpPr>
            <a:xfrm rot="0">
              <a:off x="14042409" y="5815453"/>
              <a:ext cx="1890055" cy="647786"/>
              <a:chOff x="0" y="0"/>
              <a:chExt cx="373344" cy="127958"/>
            </a:xfrm>
          </p:grpSpPr>
          <p:sp>
            <p:nvSpPr>
              <p:cNvPr name="Freeform 12" id="12"/>
              <p:cNvSpPr/>
              <p:nvPr/>
            </p:nvSpPr>
            <p:spPr>
              <a:xfrm flipH="false" flipV="false" rot="0">
                <a:off x="0" y="0"/>
                <a:ext cx="373344" cy="127958"/>
              </a:xfrm>
              <a:custGeom>
                <a:avLst/>
                <a:gdLst/>
                <a:ahLst/>
                <a:cxnLst/>
                <a:rect r="r" b="b" t="t" l="l"/>
                <a:pathLst>
                  <a:path h="127958" w="373344">
                    <a:moveTo>
                      <a:pt x="0" y="0"/>
                    </a:moveTo>
                    <a:lnTo>
                      <a:pt x="373344" y="0"/>
                    </a:lnTo>
                    <a:lnTo>
                      <a:pt x="373344" y="127958"/>
                    </a:lnTo>
                    <a:lnTo>
                      <a:pt x="0" y="127958"/>
                    </a:lnTo>
                    <a:close/>
                  </a:path>
                </a:pathLst>
              </a:custGeom>
              <a:solidFill>
                <a:srgbClr val="ACCDDF"/>
              </a:solidFill>
            </p:spPr>
          </p:sp>
          <p:sp>
            <p:nvSpPr>
              <p:cNvPr name="TextBox 13" id="13"/>
              <p:cNvSpPr txBox="true"/>
              <p:nvPr/>
            </p:nvSpPr>
            <p:spPr>
              <a:xfrm>
                <a:off x="0" y="-28575"/>
                <a:ext cx="373344" cy="156533"/>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Emotional Feedback</a:t>
                </a:r>
              </a:p>
            </p:txBody>
          </p:sp>
        </p:grpSp>
        <p:grpSp>
          <p:nvGrpSpPr>
            <p:cNvPr name="Group 14" id="14"/>
            <p:cNvGrpSpPr/>
            <p:nvPr/>
          </p:nvGrpSpPr>
          <p:grpSpPr>
            <a:xfrm rot="0">
              <a:off x="14042409" y="4671069"/>
              <a:ext cx="1853282" cy="647786"/>
              <a:chOff x="0" y="0"/>
              <a:chExt cx="366080" cy="127958"/>
            </a:xfrm>
          </p:grpSpPr>
          <p:sp>
            <p:nvSpPr>
              <p:cNvPr name="Freeform 15" id="15"/>
              <p:cNvSpPr/>
              <p:nvPr/>
            </p:nvSpPr>
            <p:spPr>
              <a:xfrm flipH="false" flipV="false" rot="0">
                <a:off x="0" y="0"/>
                <a:ext cx="366080" cy="127958"/>
              </a:xfrm>
              <a:custGeom>
                <a:avLst/>
                <a:gdLst/>
                <a:ahLst/>
                <a:cxnLst/>
                <a:rect r="r" b="b" t="t" l="l"/>
                <a:pathLst>
                  <a:path h="127958" w="366080">
                    <a:moveTo>
                      <a:pt x="0" y="0"/>
                    </a:moveTo>
                    <a:lnTo>
                      <a:pt x="366080" y="0"/>
                    </a:lnTo>
                    <a:lnTo>
                      <a:pt x="366080" y="127958"/>
                    </a:lnTo>
                    <a:lnTo>
                      <a:pt x="0" y="127958"/>
                    </a:lnTo>
                    <a:close/>
                  </a:path>
                </a:pathLst>
              </a:custGeom>
              <a:solidFill>
                <a:srgbClr val="ACCDDF"/>
              </a:solidFill>
            </p:spPr>
          </p:sp>
          <p:sp>
            <p:nvSpPr>
              <p:cNvPr name="TextBox 16" id="16"/>
              <p:cNvSpPr txBox="true"/>
              <p:nvPr/>
            </p:nvSpPr>
            <p:spPr>
              <a:xfrm>
                <a:off x="0" y="-28575"/>
                <a:ext cx="366080" cy="156533"/>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Personalized Meditation Module</a:t>
                </a:r>
              </a:p>
            </p:txBody>
          </p:sp>
        </p:grpSp>
        <p:grpSp>
          <p:nvGrpSpPr>
            <p:cNvPr name="Group 17" id="17"/>
            <p:cNvGrpSpPr/>
            <p:nvPr/>
          </p:nvGrpSpPr>
          <p:grpSpPr>
            <a:xfrm rot="0">
              <a:off x="14042409" y="3477867"/>
              <a:ext cx="1853282" cy="639785"/>
              <a:chOff x="0" y="0"/>
              <a:chExt cx="366080" cy="126377"/>
            </a:xfrm>
          </p:grpSpPr>
          <p:sp>
            <p:nvSpPr>
              <p:cNvPr name="Freeform 18" id="18"/>
              <p:cNvSpPr/>
              <p:nvPr/>
            </p:nvSpPr>
            <p:spPr>
              <a:xfrm flipH="false" flipV="false" rot="0">
                <a:off x="0" y="0"/>
                <a:ext cx="366080" cy="126377"/>
              </a:xfrm>
              <a:custGeom>
                <a:avLst/>
                <a:gdLst/>
                <a:ahLst/>
                <a:cxnLst/>
                <a:rect r="r" b="b" t="t" l="l"/>
                <a:pathLst>
                  <a:path h="126377" w="366080">
                    <a:moveTo>
                      <a:pt x="0" y="0"/>
                    </a:moveTo>
                    <a:lnTo>
                      <a:pt x="366080" y="0"/>
                    </a:lnTo>
                    <a:lnTo>
                      <a:pt x="366080" y="126377"/>
                    </a:lnTo>
                    <a:lnTo>
                      <a:pt x="0" y="126377"/>
                    </a:lnTo>
                    <a:close/>
                  </a:path>
                </a:pathLst>
              </a:custGeom>
              <a:solidFill>
                <a:srgbClr val="ACCDDF"/>
              </a:solidFill>
            </p:spPr>
          </p:sp>
          <p:sp>
            <p:nvSpPr>
              <p:cNvPr name="TextBox 19" id="19"/>
              <p:cNvSpPr txBox="true"/>
              <p:nvPr/>
            </p:nvSpPr>
            <p:spPr>
              <a:xfrm>
                <a:off x="0" y="-28575"/>
                <a:ext cx="366080" cy="154952"/>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Mood Tracking System</a:t>
                </a:r>
              </a:p>
            </p:txBody>
          </p:sp>
        </p:grpSp>
        <p:sp>
          <p:nvSpPr>
            <p:cNvPr name="AutoShape 20" id="20"/>
            <p:cNvSpPr/>
            <p:nvPr/>
          </p:nvSpPr>
          <p:spPr>
            <a:xfrm>
              <a:off x="13479943" y="5815453"/>
              <a:ext cx="0" cy="1950663"/>
            </a:xfrm>
            <a:prstGeom prst="line">
              <a:avLst/>
            </a:prstGeom>
            <a:ln cap="flat" w="25400">
              <a:solidFill>
                <a:srgbClr val="1E3F48"/>
              </a:solidFill>
              <a:prstDash val="solid"/>
              <a:headEnd type="none" len="sm" w="sm"/>
              <a:tailEnd type="none" len="sm" w="sm"/>
            </a:ln>
          </p:spPr>
        </p:sp>
        <p:sp>
          <p:nvSpPr>
            <p:cNvPr name="AutoShape 21" id="21"/>
            <p:cNvSpPr/>
            <p:nvPr/>
          </p:nvSpPr>
          <p:spPr>
            <a:xfrm flipV="true">
              <a:off x="13493343" y="6082369"/>
              <a:ext cx="548773" cy="12700"/>
            </a:xfrm>
            <a:prstGeom prst="line">
              <a:avLst/>
            </a:prstGeom>
            <a:ln cap="flat" w="25400">
              <a:solidFill>
                <a:srgbClr val="1E3F48"/>
              </a:solidFill>
              <a:prstDash val="solid"/>
              <a:headEnd type="none" len="sm" w="sm"/>
              <a:tailEnd type="triangle" len="med" w="lg"/>
            </a:ln>
          </p:spPr>
        </p:sp>
        <p:sp>
          <p:nvSpPr>
            <p:cNvPr name="AutoShape 22" id="22"/>
            <p:cNvSpPr/>
            <p:nvPr/>
          </p:nvSpPr>
          <p:spPr>
            <a:xfrm flipV="true">
              <a:off x="13480237" y="7263888"/>
              <a:ext cx="548773" cy="12700"/>
            </a:xfrm>
            <a:prstGeom prst="line">
              <a:avLst/>
            </a:prstGeom>
            <a:ln cap="flat" w="25400">
              <a:solidFill>
                <a:srgbClr val="1E3F48"/>
              </a:solidFill>
              <a:prstDash val="solid"/>
              <a:headEnd type="none" len="sm" w="sm"/>
              <a:tailEnd type="triangle" len="med" w="lg"/>
            </a:ln>
          </p:spPr>
        </p:sp>
      </p:grpSp>
    </p:spTree>
  </p:cSld>
  <p:clrMapOvr>
    <a:masterClrMapping/>
  </p:clrMapOvr>
</p:sld>
</file>

<file path=ppt/slides/slide46.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306869" y="6331121"/>
            <a:ext cx="4707224" cy="2778503"/>
            <a:chOff x="0" y="0"/>
            <a:chExt cx="1239763" cy="731787"/>
          </a:xfrm>
        </p:grpSpPr>
        <p:sp>
          <p:nvSpPr>
            <p:cNvPr name="Freeform 3" id="3"/>
            <p:cNvSpPr/>
            <p:nvPr/>
          </p:nvSpPr>
          <p:spPr>
            <a:xfrm flipH="false" flipV="false" rot="0">
              <a:off x="0" y="0"/>
              <a:ext cx="1239763" cy="731787"/>
            </a:xfrm>
            <a:custGeom>
              <a:avLst/>
              <a:gdLst/>
              <a:ahLst/>
              <a:cxnLst/>
              <a:rect r="r" b="b" t="t" l="l"/>
              <a:pathLst>
                <a:path h="731787" w="1239763">
                  <a:moveTo>
                    <a:pt x="0" y="0"/>
                  </a:moveTo>
                  <a:lnTo>
                    <a:pt x="1239763" y="0"/>
                  </a:lnTo>
                  <a:lnTo>
                    <a:pt x="1239763" y="731787"/>
                  </a:lnTo>
                  <a:lnTo>
                    <a:pt x="0" y="731787"/>
                  </a:lnTo>
                  <a:close/>
                </a:path>
              </a:pathLst>
            </a:custGeom>
            <a:solidFill>
              <a:srgbClr val="DAA972"/>
            </a:solidFill>
          </p:spPr>
        </p:sp>
        <p:sp>
          <p:nvSpPr>
            <p:cNvPr name="TextBox 4" id="4"/>
            <p:cNvSpPr txBox="true"/>
            <p:nvPr/>
          </p:nvSpPr>
          <p:spPr>
            <a:xfrm>
              <a:off x="0" y="-57150"/>
              <a:ext cx="1239763" cy="78893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674591" y="2364997"/>
            <a:ext cx="4863246" cy="2778503"/>
            <a:chOff x="0" y="0"/>
            <a:chExt cx="1280855" cy="731787"/>
          </a:xfrm>
        </p:grpSpPr>
        <p:sp>
          <p:nvSpPr>
            <p:cNvPr name="Freeform 6" id="6"/>
            <p:cNvSpPr/>
            <p:nvPr/>
          </p:nvSpPr>
          <p:spPr>
            <a:xfrm flipH="false" flipV="false" rot="0">
              <a:off x="0" y="0"/>
              <a:ext cx="1280855" cy="731787"/>
            </a:xfrm>
            <a:custGeom>
              <a:avLst/>
              <a:gdLst/>
              <a:ahLst/>
              <a:cxnLst/>
              <a:rect r="r" b="b" t="t" l="l"/>
              <a:pathLst>
                <a:path h="731787" w="1280855">
                  <a:moveTo>
                    <a:pt x="0" y="0"/>
                  </a:moveTo>
                  <a:lnTo>
                    <a:pt x="1280855" y="0"/>
                  </a:lnTo>
                  <a:lnTo>
                    <a:pt x="1280855" y="731787"/>
                  </a:lnTo>
                  <a:lnTo>
                    <a:pt x="0" y="731787"/>
                  </a:lnTo>
                  <a:close/>
                </a:path>
              </a:pathLst>
            </a:custGeom>
            <a:solidFill>
              <a:srgbClr val="A79E9C"/>
            </a:solidFill>
          </p:spPr>
        </p:sp>
        <p:sp>
          <p:nvSpPr>
            <p:cNvPr name="TextBox 7" id="7"/>
            <p:cNvSpPr txBox="true"/>
            <p:nvPr/>
          </p:nvSpPr>
          <p:spPr>
            <a:xfrm>
              <a:off x="0" y="-57150"/>
              <a:ext cx="1280855" cy="788937"/>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6645593" y="2364997"/>
            <a:ext cx="4565733" cy="2778503"/>
            <a:chOff x="0" y="0"/>
            <a:chExt cx="1202498" cy="731787"/>
          </a:xfrm>
        </p:grpSpPr>
        <p:sp>
          <p:nvSpPr>
            <p:cNvPr name="Freeform 9" id="9"/>
            <p:cNvSpPr/>
            <p:nvPr/>
          </p:nvSpPr>
          <p:spPr>
            <a:xfrm flipH="false" flipV="false" rot="0">
              <a:off x="0" y="0"/>
              <a:ext cx="1202498" cy="731787"/>
            </a:xfrm>
            <a:custGeom>
              <a:avLst/>
              <a:gdLst/>
              <a:ahLst/>
              <a:cxnLst/>
              <a:rect r="r" b="b" t="t" l="l"/>
              <a:pathLst>
                <a:path h="731787" w="1202498">
                  <a:moveTo>
                    <a:pt x="0" y="0"/>
                  </a:moveTo>
                  <a:lnTo>
                    <a:pt x="1202498" y="0"/>
                  </a:lnTo>
                  <a:lnTo>
                    <a:pt x="1202498" y="731787"/>
                  </a:lnTo>
                  <a:lnTo>
                    <a:pt x="0" y="731787"/>
                  </a:lnTo>
                  <a:close/>
                </a:path>
              </a:pathLst>
            </a:custGeom>
            <a:solidFill>
              <a:srgbClr val="E48D7A"/>
            </a:solidFill>
          </p:spPr>
        </p:sp>
        <p:sp>
          <p:nvSpPr>
            <p:cNvPr name="TextBox 10" id="10"/>
            <p:cNvSpPr txBox="true"/>
            <p:nvPr/>
          </p:nvSpPr>
          <p:spPr>
            <a:xfrm>
              <a:off x="0" y="-57150"/>
              <a:ext cx="1202498" cy="788937"/>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674591" y="6331121"/>
            <a:ext cx="4629150" cy="2688370"/>
            <a:chOff x="0" y="0"/>
            <a:chExt cx="1219200" cy="708048"/>
          </a:xfrm>
        </p:grpSpPr>
        <p:sp>
          <p:nvSpPr>
            <p:cNvPr name="Freeform 12" id="12"/>
            <p:cNvSpPr/>
            <p:nvPr/>
          </p:nvSpPr>
          <p:spPr>
            <a:xfrm flipH="false" flipV="false" rot="0">
              <a:off x="0" y="0"/>
              <a:ext cx="1219200" cy="708048"/>
            </a:xfrm>
            <a:custGeom>
              <a:avLst/>
              <a:gdLst/>
              <a:ahLst/>
              <a:cxnLst/>
              <a:rect r="r" b="b" t="t" l="l"/>
              <a:pathLst>
                <a:path h="708048" w="1219200">
                  <a:moveTo>
                    <a:pt x="0" y="0"/>
                  </a:moveTo>
                  <a:lnTo>
                    <a:pt x="1219200" y="0"/>
                  </a:lnTo>
                  <a:lnTo>
                    <a:pt x="1219200" y="708048"/>
                  </a:lnTo>
                  <a:lnTo>
                    <a:pt x="0" y="708048"/>
                  </a:lnTo>
                  <a:close/>
                </a:path>
              </a:pathLst>
            </a:custGeom>
            <a:solidFill>
              <a:srgbClr val="F2F1F1"/>
            </a:solidFill>
          </p:spPr>
        </p:sp>
        <p:sp>
          <p:nvSpPr>
            <p:cNvPr name="TextBox 13" id="13"/>
            <p:cNvSpPr txBox="true"/>
            <p:nvPr/>
          </p:nvSpPr>
          <p:spPr>
            <a:xfrm>
              <a:off x="0" y="-57150"/>
              <a:ext cx="1219200" cy="765198"/>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2317655" y="2364997"/>
            <a:ext cx="4503013" cy="2778503"/>
            <a:chOff x="0" y="0"/>
            <a:chExt cx="1185979" cy="731787"/>
          </a:xfrm>
        </p:grpSpPr>
        <p:sp>
          <p:nvSpPr>
            <p:cNvPr name="Freeform 15" id="15"/>
            <p:cNvSpPr/>
            <p:nvPr/>
          </p:nvSpPr>
          <p:spPr>
            <a:xfrm flipH="false" flipV="false" rot="0">
              <a:off x="0" y="0"/>
              <a:ext cx="1185979" cy="731787"/>
            </a:xfrm>
            <a:custGeom>
              <a:avLst/>
              <a:gdLst/>
              <a:ahLst/>
              <a:cxnLst/>
              <a:rect r="r" b="b" t="t" l="l"/>
              <a:pathLst>
                <a:path h="731787" w="1185979">
                  <a:moveTo>
                    <a:pt x="0" y="0"/>
                  </a:moveTo>
                  <a:lnTo>
                    <a:pt x="1185979" y="0"/>
                  </a:lnTo>
                  <a:lnTo>
                    <a:pt x="1185979" y="731787"/>
                  </a:lnTo>
                  <a:lnTo>
                    <a:pt x="0" y="731787"/>
                  </a:lnTo>
                  <a:close/>
                </a:path>
              </a:pathLst>
            </a:custGeom>
            <a:solidFill>
              <a:srgbClr val="A9BECB"/>
            </a:solidFill>
          </p:spPr>
        </p:sp>
        <p:sp>
          <p:nvSpPr>
            <p:cNvPr name="TextBox 16" id="16"/>
            <p:cNvSpPr txBox="true"/>
            <p:nvPr/>
          </p:nvSpPr>
          <p:spPr>
            <a:xfrm>
              <a:off x="0" y="-57150"/>
              <a:ext cx="1185979" cy="788937"/>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0">
            <a:off x="11926360" y="6268975"/>
            <a:ext cx="5332940" cy="3234441"/>
            <a:chOff x="0" y="0"/>
            <a:chExt cx="1404560" cy="851869"/>
          </a:xfrm>
        </p:grpSpPr>
        <p:sp>
          <p:nvSpPr>
            <p:cNvPr name="Freeform 18" id="18"/>
            <p:cNvSpPr/>
            <p:nvPr/>
          </p:nvSpPr>
          <p:spPr>
            <a:xfrm flipH="false" flipV="false" rot="0">
              <a:off x="0" y="0"/>
              <a:ext cx="1404560" cy="851869"/>
            </a:xfrm>
            <a:custGeom>
              <a:avLst/>
              <a:gdLst/>
              <a:ahLst/>
              <a:cxnLst/>
              <a:rect r="r" b="b" t="t" l="l"/>
              <a:pathLst>
                <a:path h="851869" w="1404560">
                  <a:moveTo>
                    <a:pt x="0" y="0"/>
                  </a:moveTo>
                  <a:lnTo>
                    <a:pt x="1404560" y="0"/>
                  </a:lnTo>
                  <a:lnTo>
                    <a:pt x="1404560" y="851869"/>
                  </a:lnTo>
                  <a:lnTo>
                    <a:pt x="0" y="851869"/>
                  </a:lnTo>
                  <a:close/>
                </a:path>
              </a:pathLst>
            </a:custGeom>
            <a:solidFill>
              <a:srgbClr val="5FA9E0"/>
            </a:solidFill>
          </p:spPr>
        </p:sp>
        <p:sp>
          <p:nvSpPr>
            <p:cNvPr name="TextBox 19" id="19"/>
            <p:cNvSpPr txBox="true"/>
            <p:nvPr/>
          </p:nvSpPr>
          <p:spPr>
            <a:xfrm>
              <a:off x="0" y="-57150"/>
              <a:ext cx="1404560" cy="909019"/>
            </a:xfrm>
            <a:prstGeom prst="rect">
              <a:avLst/>
            </a:prstGeom>
          </p:spPr>
          <p:txBody>
            <a:bodyPr anchor="ctr" rtlCol="false" tIns="50800" lIns="50800" bIns="50800" rIns="50800"/>
            <a:lstStyle/>
            <a:p>
              <a:pPr algn="ctr">
                <a:lnSpc>
                  <a:spcPts val="3499"/>
                </a:lnSpc>
              </a:pPr>
            </a:p>
          </p:txBody>
        </p:sp>
      </p:grpSp>
      <p:sp>
        <p:nvSpPr>
          <p:cNvPr name="TextBox 20" id="20"/>
          <p:cNvSpPr txBox="true"/>
          <p:nvPr/>
        </p:nvSpPr>
        <p:spPr>
          <a:xfrm rot="0">
            <a:off x="1028700" y="426401"/>
            <a:ext cx="3626048" cy="1071247"/>
          </a:xfrm>
          <a:prstGeom prst="rect">
            <a:avLst/>
          </a:prstGeom>
        </p:spPr>
        <p:txBody>
          <a:bodyPr anchor="t" rtlCol="false" tIns="0" lIns="0" bIns="0" rIns="0">
            <a:spAutoFit/>
          </a:bodyPr>
          <a:lstStyle/>
          <a:p>
            <a:pPr algn="ctr">
              <a:lnSpc>
                <a:spcPts val="8679"/>
              </a:lnSpc>
              <a:spcBef>
                <a:spcPct val="0"/>
              </a:spcBef>
            </a:pPr>
            <a:r>
              <a:rPr lang="en-US" sz="6199" spc="-508">
                <a:solidFill>
                  <a:srgbClr val="000000"/>
                </a:solidFill>
                <a:latin typeface="Public Sans"/>
                <a:ea typeface="Public Sans"/>
                <a:cs typeface="Public Sans"/>
                <a:sym typeface="Public Sans"/>
              </a:rPr>
              <a:t>Technology</a:t>
            </a:r>
          </a:p>
        </p:txBody>
      </p:sp>
      <p:sp>
        <p:nvSpPr>
          <p:cNvPr name="TextBox 21" id="21"/>
          <p:cNvSpPr txBox="true"/>
          <p:nvPr/>
        </p:nvSpPr>
        <p:spPr>
          <a:xfrm rot="0">
            <a:off x="982138" y="2619831"/>
            <a:ext cx="4248150" cy="2168240"/>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Programming Language</a:t>
            </a:r>
          </a:p>
          <a:p>
            <a:pPr algn="ctr">
              <a:lnSpc>
                <a:spcPts val="4200"/>
              </a:lnSpc>
            </a:pPr>
            <a:r>
              <a:rPr lang="en-US" sz="3000" spc="-246">
                <a:solidFill>
                  <a:srgbClr val="000000"/>
                </a:solidFill>
                <a:latin typeface="Public Sans"/>
                <a:ea typeface="Public Sans"/>
                <a:cs typeface="Public Sans"/>
                <a:sym typeface="Public Sans"/>
              </a:rPr>
              <a:t>React Native</a:t>
            </a:r>
          </a:p>
          <a:p>
            <a:pPr algn="ctr">
              <a:lnSpc>
                <a:spcPts val="4200"/>
              </a:lnSpc>
            </a:pPr>
            <a:r>
              <a:rPr lang="en-US" sz="3000" spc="-246">
                <a:solidFill>
                  <a:srgbClr val="000000"/>
                </a:solidFill>
                <a:latin typeface="Public Sans"/>
                <a:ea typeface="Public Sans"/>
                <a:cs typeface="Public Sans"/>
                <a:sym typeface="Public Sans"/>
              </a:rPr>
              <a:t>Spring Boot</a:t>
            </a:r>
          </a:p>
          <a:p>
            <a:pPr algn="ctr">
              <a:lnSpc>
                <a:spcPts val="4200"/>
              </a:lnSpc>
              <a:spcBef>
                <a:spcPct val="0"/>
              </a:spcBef>
            </a:pPr>
            <a:r>
              <a:rPr lang="en-US" sz="3000" spc="-246">
                <a:solidFill>
                  <a:srgbClr val="000000"/>
                </a:solidFill>
                <a:latin typeface="Public Sans"/>
                <a:ea typeface="Public Sans"/>
                <a:cs typeface="Public Sans"/>
                <a:sym typeface="Public Sans"/>
              </a:rPr>
              <a:t>Python</a:t>
            </a:r>
          </a:p>
        </p:txBody>
      </p:sp>
      <p:sp>
        <p:nvSpPr>
          <p:cNvPr name="TextBox 22" id="22"/>
          <p:cNvSpPr txBox="true"/>
          <p:nvPr/>
        </p:nvSpPr>
        <p:spPr>
          <a:xfrm rot="0">
            <a:off x="5823736" y="7082077"/>
            <a:ext cx="5673490" cy="1110432"/>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Generative AI framework </a:t>
            </a:r>
          </a:p>
          <a:p>
            <a:pPr algn="ctr">
              <a:lnSpc>
                <a:spcPts val="4280"/>
              </a:lnSpc>
              <a:spcBef>
                <a:spcPct val="0"/>
              </a:spcBef>
            </a:pPr>
            <a:r>
              <a:rPr lang="en-US" sz="3057" spc="-250">
                <a:solidFill>
                  <a:srgbClr val="000000"/>
                </a:solidFill>
                <a:latin typeface="Public Sans"/>
                <a:ea typeface="Public Sans"/>
                <a:cs typeface="Public Sans"/>
                <a:sym typeface="Public Sans"/>
              </a:rPr>
              <a:t>Lama In</a:t>
            </a:r>
          </a:p>
        </p:txBody>
      </p:sp>
      <p:sp>
        <p:nvSpPr>
          <p:cNvPr name="TextBox 23" id="23"/>
          <p:cNvSpPr txBox="true"/>
          <p:nvPr/>
        </p:nvSpPr>
        <p:spPr>
          <a:xfrm rot="0">
            <a:off x="1171603" y="7082077"/>
            <a:ext cx="3635124" cy="1110257"/>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Code Hosting</a:t>
            </a:r>
          </a:p>
          <a:p>
            <a:pPr algn="ctr">
              <a:lnSpc>
                <a:spcPts val="4280"/>
              </a:lnSpc>
              <a:spcBef>
                <a:spcPct val="0"/>
              </a:spcBef>
            </a:pPr>
            <a:r>
              <a:rPr lang="en-US" sz="3057" spc="-250">
                <a:solidFill>
                  <a:srgbClr val="000000"/>
                </a:solidFill>
                <a:latin typeface="Public Sans"/>
                <a:ea typeface="Public Sans"/>
                <a:cs typeface="Public Sans"/>
                <a:sym typeface="Public Sans"/>
              </a:rPr>
              <a:t>Git Hub</a:t>
            </a:r>
          </a:p>
        </p:txBody>
      </p:sp>
      <p:sp>
        <p:nvSpPr>
          <p:cNvPr name="TextBox 24" id="24"/>
          <p:cNvSpPr txBox="true"/>
          <p:nvPr/>
        </p:nvSpPr>
        <p:spPr>
          <a:xfrm rot="0">
            <a:off x="6091715" y="2850764"/>
            <a:ext cx="5673490" cy="2203046"/>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Code Editor</a:t>
            </a:r>
          </a:p>
          <a:p>
            <a:pPr algn="ctr">
              <a:lnSpc>
                <a:spcPts val="4200"/>
              </a:lnSpc>
            </a:pPr>
            <a:r>
              <a:rPr lang="en-US" sz="3000" spc="-246">
                <a:solidFill>
                  <a:srgbClr val="000000"/>
                </a:solidFill>
                <a:latin typeface="Public Sans"/>
                <a:ea typeface="Public Sans"/>
                <a:cs typeface="Public Sans"/>
                <a:sym typeface="Public Sans"/>
              </a:rPr>
              <a:t>VS Code</a:t>
            </a:r>
          </a:p>
          <a:p>
            <a:pPr algn="ctr">
              <a:lnSpc>
                <a:spcPts val="4200"/>
              </a:lnSpc>
            </a:pPr>
            <a:r>
              <a:rPr lang="en-US" sz="3000" spc="-246">
                <a:solidFill>
                  <a:srgbClr val="000000"/>
                </a:solidFill>
                <a:latin typeface="Public Sans"/>
                <a:ea typeface="Public Sans"/>
                <a:cs typeface="Public Sans"/>
                <a:sym typeface="Public Sans"/>
              </a:rPr>
              <a:t>Android  Studio</a:t>
            </a:r>
          </a:p>
          <a:p>
            <a:pPr algn="ctr">
              <a:lnSpc>
                <a:spcPts val="4560"/>
              </a:lnSpc>
              <a:spcBef>
                <a:spcPct val="0"/>
              </a:spcBef>
            </a:pPr>
          </a:p>
        </p:txBody>
      </p:sp>
      <p:sp>
        <p:nvSpPr>
          <p:cNvPr name="TextBox 25" id="25"/>
          <p:cNvSpPr txBox="true"/>
          <p:nvPr/>
        </p:nvSpPr>
        <p:spPr>
          <a:xfrm rot="0">
            <a:off x="12515447" y="3153189"/>
            <a:ext cx="4107429" cy="1635034"/>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Database</a:t>
            </a:r>
          </a:p>
          <a:p>
            <a:pPr algn="ctr">
              <a:lnSpc>
                <a:spcPts val="4200"/>
              </a:lnSpc>
            </a:pPr>
            <a:r>
              <a:rPr lang="en-US" sz="3000" spc="-246">
                <a:solidFill>
                  <a:srgbClr val="000000"/>
                </a:solidFill>
                <a:latin typeface="Public Sans"/>
                <a:ea typeface="Public Sans"/>
                <a:cs typeface="Public Sans"/>
                <a:sym typeface="Public Sans"/>
              </a:rPr>
              <a:t>Firebase</a:t>
            </a:r>
          </a:p>
          <a:p>
            <a:pPr algn="ctr">
              <a:lnSpc>
                <a:spcPts val="4200"/>
              </a:lnSpc>
              <a:spcBef>
                <a:spcPct val="0"/>
              </a:spcBef>
            </a:pPr>
            <a:r>
              <a:rPr lang="en-US" sz="3000" spc="-246">
                <a:solidFill>
                  <a:srgbClr val="000000"/>
                </a:solidFill>
                <a:latin typeface="Public Sans"/>
                <a:ea typeface="Public Sans"/>
                <a:cs typeface="Public Sans"/>
                <a:sym typeface="Public Sans"/>
              </a:rPr>
              <a:t>Pinecone</a:t>
            </a:r>
          </a:p>
        </p:txBody>
      </p:sp>
      <p:sp>
        <p:nvSpPr>
          <p:cNvPr name="TextBox 26" id="26"/>
          <p:cNvSpPr txBox="true"/>
          <p:nvPr/>
        </p:nvSpPr>
        <p:spPr>
          <a:xfrm rot="0">
            <a:off x="11371477" y="6396083"/>
            <a:ext cx="6442706" cy="3024149"/>
          </a:xfrm>
          <a:prstGeom prst="rect">
            <a:avLst/>
          </a:prstGeom>
        </p:spPr>
        <p:txBody>
          <a:bodyPr anchor="t" rtlCol="false" tIns="0" lIns="0" bIns="0" rIns="0">
            <a:spAutoFit/>
          </a:bodyPr>
          <a:lstStyle/>
          <a:p>
            <a:pPr algn="ctr">
              <a:lnSpc>
                <a:spcPts val="4083"/>
              </a:lnSpc>
            </a:pPr>
            <a:r>
              <a:rPr lang="en-US" b="true" sz="2916" spc="-239">
                <a:solidFill>
                  <a:srgbClr val="000000"/>
                </a:solidFill>
                <a:latin typeface="Public Sans Bold"/>
                <a:ea typeface="Public Sans Bold"/>
                <a:cs typeface="Public Sans Bold"/>
                <a:sym typeface="Public Sans Bold"/>
              </a:rPr>
              <a:t>Machine Learning  &amp;</a:t>
            </a:r>
          </a:p>
          <a:p>
            <a:pPr algn="ctr">
              <a:lnSpc>
                <a:spcPts val="4083"/>
              </a:lnSpc>
            </a:pPr>
            <a:r>
              <a:rPr lang="en-US" b="true" sz="2916" spc="-239">
                <a:solidFill>
                  <a:srgbClr val="000000"/>
                </a:solidFill>
                <a:latin typeface="Public Sans Bold"/>
                <a:ea typeface="Public Sans Bold"/>
                <a:cs typeface="Public Sans Bold"/>
                <a:sym typeface="Public Sans Bold"/>
              </a:rPr>
              <a:t> AI Technologies</a:t>
            </a:r>
          </a:p>
          <a:p>
            <a:pPr algn="ctr">
              <a:lnSpc>
                <a:spcPts val="3953"/>
              </a:lnSpc>
            </a:pPr>
            <a:r>
              <a:rPr lang="en-US" sz="2823" spc="-231">
                <a:solidFill>
                  <a:srgbClr val="000000"/>
                </a:solidFill>
                <a:latin typeface="Public Sans"/>
                <a:ea typeface="Public Sans"/>
                <a:cs typeface="Public Sans"/>
                <a:sym typeface="Public Sans"/>
              </a:rPr>
              <a:t>Machine Learning Framework</a:t>
            </a:r>
          </a:p>
          <a:p>
            <a:pPr algn="ctr">
              <a:lnSpc>
                <a:spcPts val="3953"/>
              </a:lnSpc>
            </a:pPr>
            <a:r>
              <a:rPr lang="en-US" sz="2823" spc="-231">
                <a:solidFill>
                  <a:srgbClr val="000000"/>
                </a:solidFill>
                <a:latin typeface="Public Sans"/>
                <a:ea typeface="Public Sans"/>
                <a:cs typeface="Public Sans"/>
                <a:sym typeface="Public Sans"/>
              </a:rPr>
              <a:t>(TensorFlow or PyTorch)</a:t>
            </a:r>
          </a:p>
          <a:p>
            <a:pPr algn="ctr">
              <a:lnSpc>
                <a:spcPts val="3953"/>
              </a:lnSpc>
            </a:pPr>
            <a:r>
              <a:rPr lang="en-US" sz="2823" spc="-231">
                <a:solidFill>
                  <a:srgbClr val="000000"/>
                </a:solidFill>
                <a:latin typeface="Public Sans"/>
                <a:ea typeface="Public Sans"/>
                <a:cs typeface="Public Sans"/>
                <a:sym typeface="Public Sans"/>
              </a:rPr>
              <a:t>Reinforcement Learning</a:t>
            </a:r>
          </a:p>
          <a:p>
            <a:pPr algn="ctr">
              <a:lnSpc>
                <a:spcPts val="3953"/>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681790"/>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Gannt Chart References</a:t>
            </a:r>
          </a:p>
        </p:txBody>
      </p:sp>
      <p:grpSp>
        <p:nvGrpSpPr>
          <p:cNvPr name="Group 3" id="3"/>
          <p:cNvGrpSpPr/>
          <p:nvPr/>
        </p:nvGrpSpPr>
        <p:grpSpPr>
          <a:xfrm rot="0">
            <a:off x="1632065" y="1780280"/>
            <a:ext cx="15023870" cy="8038064"/>
            <a:chOff x="0" y="0"/>
            <a:chExt cx="20031826" cy="10717418"/>
          </a:xfrm>
        </p:grpSpPr>
        <p:grpSp>
          <p:nvGrpSpPr>
            <p:cNvPr name="Group 4" id="4"/>
            <p:cNvGrpSpPr/>
            <p:nvPr/>
          </p:nvGrpSpPr>
          <p:grpSpPr>
            <a:xfrm rot="0">
              <a:off x="0" y="0"/>
              <a:ext cx="20031826" cy="10717418"/>
              <a:chOff x="0" y="0"/>
              <a:chExt cx="3956904" cy="2117021"/>
            </a:xfrm>
          </p:grpSpPr>
          <p:sp>
            <p:nvSpPr>
              <p:cNvPr name="Freeform 5" id="5"/>
              <p:cNvSpPr/>
              <p:nvPr/>
            </p:nvSpPr>
            <p:spPr>
              <a:xfrm flipH="false" flipV="false" rot="0">
                <a:off x="0" y="0"/>
                <a:ext cx="3956904" cy="2117021"/>
              </a:xfrm>
              <a:custGeom>
                <a:avLst/>
                <a:gdLst/>
                <a:ahLst/>
                <a:cxnLst/>
                <a:rect r="r" b="b" t="t" l="l"/>
                <a:pathLst>
                  <a:path h="2117021" w="3956904">
                    <a:moveTo>
                      <a:pt x="0" y="0"/>
                    </a:moveTo>
                    <a:lnTo>
                      <a:pt x="3956904" y="0"/>
                    </a:lnTo>
                    <a:lnTo>
                      <a:pt x="3956904" y="2117021"/>
                    </a:lnTo>
                    <a:lnTo>
                      <a:pt x="0" y="2117021"/>
                    </a:lnTo>
                    <a:close/>
                  </a:path>
                </a:pathLst>
              </a:custGeom>
              <a:solidFill>
                <a:srgbClr val="13508B"/>
              </a:solidFill>
              <a:ln w="95250" cap="sq">
                <a:solidFill>
                  <a:srgbClr val="272665"/>
                </a:solidFill>
                <a:prstDash val="solid"/>
                <a:miter/>
              </a:ln>
            </p:spPr>
          </p:sp>
          <p:sp>
            <p:nvSpPr>
              <p:cNvPr name="TextBox 6" id="6"/>
              <p:cNvSpPr txBox="true"/>
              <p:nvPr/>
            </p:nvSpPr>
            <p:spPr>
              <a:xfrm>
                <a:off x="0" y="85725"/>
                <a:ext cx="3956904" cy="2031296"/>
              </a:xfrm>
              <a:prstGeom prst="rect">
                <a:avLst/>
              </a:prstGeom>
            </p:spPr>
            <p:txBody>
              <a:bodyPr anchor="ctr" rtlCol="false" tIns="50800" lIns="50800" bIns="50800" rIns="50800"/>
              <a:lstStyle/>
              <a:p>
                <a:pPr algn="ctr">
                  <a:lnSpc>
                    <a:spcPts val="1925"/>
                  </a:lnSpc>
                </a:pPr>
              </a:p>
            </p:txBody>
          </p:sp>
        </p:grpSp>
        <p:sp>
          <p:nvSpPr>
            <p:cNvPr name="Freeform 7" id="7"/>
            <p:cNvSpPr/>
            <p:nvPr/>
          </p:nvSpPr>
          <p:spPr>
            <a:xfrm flipH="false" flipV="false" rot="0">
              <a:off x="175698" y="120533"/>
              <a:ext cx="19680430" cy="10476352"/>
            </a:xfrm>
            <a:custGeom>
              <a:avLst/>
              <a:gdLst/>
              <a:ahLst/>
              <a:cxnLst/>
              <a:rect r="r" b="b" t="t" l="l"/>
              <a:pathLst>
                <a:path h="10476352" w="19680430">
                  <a:moveTo>
                    <a:pt x="0" y="0"/>
                  </a:moveTo>
                  <a:lnTo>
                    <a:pt x="19680430" y="0"/>
                  </a:lnTo>
                  <a:lnTo>
                    <a:pt x="19680430" y="10476352"/>
                  </a:lnTo>
                  <a:lnTo>
                    <a:pt x="0" y="10476352"/>
                  </a:lnTo>
                  <a:lnTo>
                    <a:pt x="0" y="0"/>
                  </a:lnTo>
                  <a:close/>
                </a:path>
              </a:pathLst>
            </a:custGeom>
            <a:blipFill>
              <a:blip r:embed="rId2"/>
              <a:stretch>
                <a:fillRect l="0" t="-108" r="0" b="-108"/>
              </a:stretch>
            </a:blipFill>
          </p:spPr>
        </p:sp>
      </p:grpSp>
    </p:spTree>
  </p:cSld>
  <p:clrMapOvr>
    <a:masterClrMapping/>
  </p:clrMapOvr>
</p:sld>
</file>

<file path=ppt/slides/slide4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681790"/>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 References</a:t>
            </a:r>
          </a:p>
        </p:txBody>
      </p:sp>
      <p:sp>
        <p:nvSpPr>
          <p:cNvPr name="TextBox 3" id="3"/>
          <p:cNvSpPr txBox="true"/>
          <p:nvPr/>
        </p:nvSpPr>
        <p:spPr>
          <a:xfrm rot="0">
            <a:off x="2265716" y="1649095"/>
            <a:ext cx="13756568" cy="7609205"/>
          </a:xfrm>
          <a:prstGeom prst="rect">
            <a:avLst/>
          </a:prstGeom>
        </p:spPr>
        <p:txBody>
          <a:bodyPr anchor="t" rtlCol="false" tIns="0" lIns="0" bIns="0" rIns="0">
            <a:spAutoFit/>
          </a:bodyPr>
          <a:lstStyle/>
          <a:p>
            <a:pPr algn="l">
              <a:lnSpc>
                <a:spcPts val="5039"/>
              </a:lnSpc>
              <a:spcBef>
                <a:spcPct val="0"/>
              </a:spcBef>
            </a:pPr>
          </a:p>
          <a:p>
            <a:pPr algn="l">
              <a:lnSpc>
                <a:spcPts val="3499"/>
              </a:lnSpc>
              <a:spcBef>
                <a:spcPct val="0"/>
              </a:spcBef>
            </a:pPr>
            <a:r>
              <a:rPr lang="en-US" sz="2499" spc="-204">
                <a:solidFill>
                  <a:srgbClr val="000000"/>
                </a:solidFill>
                <a:latin typeface="Public Sans"/>
                <a:ea typeface="Public Sans"/>
                <a:cs typeface="Public Sans"/>
                <a:sym typeface="Public Sans"/>
              </a:rPr>
              <a:t> </a:t>
            </a:r>
          </a:p>
          <a:p>
            <a:pPr algn="l">
              <a:lnSpc>
                <a:spcPts val="5039"/>
              </a:lnSpc>
              <a:spcBef>
                <a:spcPct val="0"/>
              </a:spcBef>
            </a:pPr>
            <a:r>
              <a:rPr lang="en-US" b="true" sz="3599" spc="-295">
                <a:solidFill>
                  <a:srgbClr val="224C8D"/>
                </a:solidFill>
                <a:latin typeface="Public Sans Bold"/>
                <a:ea typeface="Public Sans Bold"/>
                <a:cs typeface="Public Sans Bold"/>
                <a:sym typeface="Public Sans Bold"/>
              </a:rPr>
              <a:t>Research Paper</a:t>
            </a:r>
          </a:p>
          <a:p>
            <a:pPr algn="l">
              <a:lnSpc>
                <a:spcPts val="5039"/>
              </a:lnSpc>
              <a:spcBef>
                <a:spcPct val="0"/>
              </a:spcBef>
            </a:pPr>
          </a:p>
          <a:p>
            <a:pPr algn="l" marL="539749" indent="-269875" lvl="1">
              <a:lnSpc>
                <a:spcPts val="3499"/>
              </a:lnSpc>
              <a:spcBef>
                <a:spcPct val="0"/>
              </a:spcBef>
              <a:buAutoNum type="arabicPeriod" startAt="1"/>
            </a:pPr>
            <a:r>
              <a:rPr lang="en-US" b="true" sz="2499" spc="-204">
                <a:solidFill>
                  <a:srgbClr val="000000"/>
                </a:solidFill>
                <a:latin typeface="Public Sans Bold"/>
                <a:ea typeface="Public Sans Bold"/>
                <a:cs typeface="Public Sans Bold"/>
                <a:sym typeface="Public Sans Bold"/>
              </a:rPr>
              <a:t> </a:t>
            </a:r>
            <a:r>
              <a:rPr lang="en-US" b="true" sz="2499" i="true" spc="-204">
                <a:solidFill>
                  <a:srgbClr val="000000"/>
                </a:solidFill>
                <a:latin typeface="Public Sans Bold Italics"/>
                <a:ea typeface="Public Sans Bold Italics"/>
                <a:cs typeface="Public Sans Bold Italics"/>
                <a:sym typeface="Public Sans Bold Italics"/>
              </a:rPr>
              <a:t>Exploring Intervention Techniques for Alzheimer’s Disease: Conventional Methods and the Role of AI in Advancing Care</a:t>
            </a:r>
          </a:p>
          <a:p>
            <a:pPr algn="l">
              <a:lnSpc>
                <a:spcPts val="3499"/>
              </a:lnSpc>
              <a:spcBef>
                <a:spcPct val="0"/>
              </a:spcBef>
            </a:pPr>
            <a:r>
              <a:rPr lang="en-US" sz="2499" spc="-204">
                <a:solidFill>
                  <a:srgbClr val="000000"/>
                </a:solidFill>
                <a:latin typeface="Public Sans"/>
                <a:ea typeface="Public Sans"/>
                <a:cs typeface="Public Sans"/>
                <a:sym typeface="Public Sans"/>
              </a:rPr>
              <a:t>           </a:t>
            </a:r>
            <a:r>
              <a:rPr lang="en-US" sz="2499" spc="-204">
                <a:solidFill>
                  <a:srgbClr val="000000"/>
                </a:solidFill>
                <a:latin typeface="Public Sans"/>
                <a:ea typeface="Public Sans"/>
                <a:cs typeface="Public Sans"/>
                <a:sym typeface="Public Sans"/>
              </a:rPr>
              <a:t>Authors: Karthikeyan Subramanian , Faizal Hajamohideen , Vimbi Viswan1, Noushath Shaffi1,Mufti Mahmud</a:t>
            </a:r>
          </a:p>
          <a:p>
            <a:pPr algn="l">
              <a:lnSpc>
                <a:spcPts val="3499"/>
              </a:lnSpc>
              <a:spcBef>
                <a:spcPct val="0"/>
              </a:spcBef>
            </a:pPr>
          </a:p>
          <a:p>
            <a:pPr algn="l">
              <a:lnSpc>
                <a:spcPts val="3499"/>
              </a:lnSpc>
              <a:spcBef>
                <a:spcPct val="0"/>
              </a:spcBef>
            </a:pPr>
            <a:r>
              <a:rPr lang="en-US" sz="2499" spc="-204">
                <a:solidFill>
                  <a:srgbClr val="000000"/>
                </a:solidFill>
                <a:latin typeface="Public Sans"/>
                <a:ea typeface="Public Sans"/>
                <a:cs typeface="Public Sans"/>
                <a:sym typeface="Public Sans"/>
              </a:rPr>
              <a:t> </a:t>
            </a:r>
          </a:p>
          <a:p>
            <a:pPr algn="l">
              <a:lnSpc>
                <a:spcPts val="3499"/>
              </a:lnSpc>
              <a:spcBef>
                <a:spcPct val="0"/>
              </a:spcBef>
            </a:pPr>
            <a:r>
              <a:rPr lang="en-US" sz="2499" spc="-204">
                <a:solidFill>
                  <a:srgbClr val="000000"/>
                </a:solidFill>
                <a:latin typeface="Public Sans"/>
                <a:ea typeface="Public Sans"/>
                <a:cs typeface="Public Sans"/>
                <a:sym typeface="Public Sans"/>
              </a:rPr>
              <a:t>         2. </a:t>
            </a:r>
            <a:r>
              <a:rPr lang="en-US" b="true" sz="2499" i="true" spc="-204">
                <a:solidFill>
                  <a:srgbClr val="000000"/>
                </a:solidFill>
                <a:latin typeface="Public Sans Bold Italics"/>
                <a:ea typeface="Public Sans Bold Italics"/>
                <a:cs typeface="Public Sans Bold Italics"/>
                <a:sym typeface="Public Sans Bold Italics"/>
              </a:rPr>
              <a:t>AI-Driven Emotional Intelligence for Enhanced Human-Robot Interaction</a:t>
            </a:r>
          </a:p>
          <a:p>
            <a:pPr algn="l">
              <a:lnSpc>
                <a:spcPts val="3499"/>
              </a:lnSpc>
              <a:spcBef>
                <a:spcPct val="0"/>
              </a:spcBef>
            </a:pPr>
            <a:r>
              <a:rPr lang="en-US" sz="2499" spc="-204">
                <a:solidFill>
                  <a:srgbClr val="000000"/>
                </a:solidFill>
                <a:latin typeface="Public Sans"/>
                <a:ea typeface="Public Sans"/>
                <a:cs typeface="Public Sans"/>
                <a:sym typeface="Public Sans"/>
              </a:rPr>
              <a:t>             Authors: Vedika Bengani</a:t>
            </a:r>
          </a:p>
          <a:p>
            <a:pPr algn="l">
              <a:lnSpc>
                <a:spcPts val="3499"/>
              </a:lnSpc>
              <a:spcBef>
                <a:spcPct val="0"/>
              </a:spcBef>
            </a:pPr>
          </a:p>
          <a:p>
            <a:pPr algn="l">
              <a:lnSpc>
                <a:spcPts val="3499"/>
              </a:lnSpc>
              <a:spcBef>
                <a:spcPct val="0"/>
              </a:spcBef>
            </a:pPr>
            <a:r>
              <a:rPr lang="en-US" sz="2499" spc="-204">
                <a:solidFill>
                  <a:srgbClr val="000000"/>
                </a:solidFill>
                <a:latin typeface="Public Sans"/>
                <a:ea typeface="Public Sans"/>
                <a:cs typeface="Public Sans"/>
                <a:sym typeface="Public Sans"/>
              </a:rPr>
              <a:t> </a:t>
            </a:r>
          </a:p>
          <a:p>
            <a:pPr algn="l">
              <a:lnSpc>
                <a:spcPts val="3499"/>
              </a:lnSpc>
              <a:spcBef>
                <a:spcPct val="0"/>
              </a:spcBef>
            </a:pPr>
            <a:r>
              <a:rPr lang="en-US" sz="2499" spc="-204">
                <a:solidFill>
                  <a:srgbClr val="000000"/>
                </a:solidFill>
                <a:latin typeface="Public Sans"/>
                <a:ea typeface="Public Sans"/>
                <a:cs typeface="Public Sans"/>
                <a:sym typeface="Public Sans"/>
              </a:rPr>
              <a:t>          3. </a:t>
            </a:r>
            <a:r>
              <a:rPr lang="en-US" b="true" sz="2499" i="true" spc="-204">
                <a:solidFill>
                  <a:srgbClr val="000000"/>
                </a:solidFill>
                <a:latin typeface="Public Sans Bold Italics"/>
                <a:ea typeface="Public Sans Bold Italics"/>
                <a:cs typeface="Public Sans Bold Italics"/>
                <a:sym typeface="Public Sans Bold Italics"/>
              </a:rPr>
              <a:t>Social Connection and Compassion : Important predictors of Health and Well-Being</a:t>
            </a:r>
          </a:p>
          <a:p>
            <a:pPr algn="l">
              <a:lnSpc>
                <a:spcPts val="3499"/>
              </a:lnSpc>
              <a:spcBef>
                <a:spcPct val="0"/>
              </a:spcBef>
            </a:pPr>
            <a:r>
              <a:rPr lang="en-US" sz="2499" spc="-204">
                <a:solidFill>
                  <a:srgbClr val="000000"/>
                </a:solidFill>
                <a:latin typeface="Public Sans"/>
                <a:ea typeface="Public Sans"/>
                <a:cs typeface="Public Sans"/>
                <a:sym typeface="Public Sans"/>
              </a:rPr>
              <a:t>              Author: Emma Seppala, Timothy Rossomando, James R. Doty</a:t>
            </a:r>
          </a:p>
          <a:p>
            <a:pPr algn="l">
              <a:lnSpc>
                <a:spcPts val="3499"/>
              </a:lnSpc>
              <a:spcBef>
                <a:spcPct val="0"/>
              </a:spcBef>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110827" y="67032"/>
            <a:ext cx="4120023" cy="10152935"/>
            <a:chOff x="0" y="0"/>
            <a:chExt cx="1085109" cy="2674024"/>
          </a:xfrm>
        </p:grpSpPr>
        <p:sp>
          <p:nvSpPr>
            <p:cNvPr name="Freeform 3" id="3"/>
            <p:cNvSpPr/>
            <p:nvPr/>
          </p:nvSpPr>
          <p:spPr>
            <a:xfrm flipH="false" flipV="false" rot="0">
              <a:off x="0" y="0"/>
              <a:ext cx="1085109" cy="2674024"/>
            </a:xfrm>
            <a:custGeom>
              <a:avLst/>
              <a:gdLst/>
              <a:ahLst/>
              <a:cxnLst/>
              <a:rect r="r" b="b" t="t" l="l"/>
              <a:pathLst>
                <a:path h="2674024" w="1085109">
                  <a:moveTo>
                    <a:pt x="0" y="0"/>
                  </a:moveTo>
                  <a:lnTo>
                    <a:pt x="1085109" y="0"/>
                  </a:lnTo>
                  <a:lnTo>
                    <a:pt x="1085109" y="2674024"/>
                  </a:lnTo>
                  <a:lnTo>
                    <a:pt x="0" y="2674024"/>
                  </a:lnTo>
                  <a:close/>
                </a:path>
              </a:pathLst>
            </a:custGeom>
            <a:solidFill>
              <a:srgbClr val="CAD3D8">
                <a:alpha val="80000"/>
              </a:srgbClr>
            </a:solidFill>
          </p:spPr>
        </p:sp>
        <p:sp>
          <p:nvSpPr>
            <p:cNvPr name="TextBox 4" id="4"/>
            <p:cNvSpPr txBox="true"/>
            <p:nvPr/>
          </p:nvSpPr>
          <p:spPr>
            <a:xfrm>
              <a:off x="0" y="-47625"/>
              <a:ext cx="1085109" cy="272164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3939377" y="1216068"/>
            <a:ext cx="3445135" cy="7649719"/>
            <a:chOff x="0" y="0"/>
            <a:chExt cx="907361" cy="2014741"/>
          </a:xfrm>
        </p:grpSpPr>
        <p:sp>
          <p:nvSpPr>
            <p:cNvPr name="Freeform 6" id="6"/>
            <p:cNvSpPr/>
            <p:nvPr/>
          </p:nvSpPr>
          <p:spPr>
            <a:xfrm flipH="false" flipV="false" rot="0">
              <a:off x="0" y="0"/>
              <a:ext cx="907361" cy="2014741"/>
            </a:xfrm>
            <a:custGeom>
              <a:avLst/>
              <a:gdLst/>
              <a:ahLst/>
              <a:cxnLst/>
              <a:rect r="r" b="b" t="t" l="l"/>
              <a:pathLst>
                <a:path h="2014741" w="907361">
                  <a:moveTo>
                    <a:pt x="0" y="0"/>
                  </a:moveTo>
                  <a:lnTo>
                    <a:pt x="907361" y="0"/>
                  </a:lnTo>
                  <a:lnTo>
                    <a:pt x="907361" y="2014741"/>
                  </a:lnTo>
                  <a:lnTo>
                    <a:pt x="0" y="2014741"/>
                  </a:lnTo>
                  <a:close/>
                </a:path>
              </a:pathLst>
            </a:custGeom>
            <a:solidFill>
              <a:srgbClr val="FFFFFF">
                <a:alpha val="80000"/>
              </a:srgbClr>
            </a:solidFill>
          </p:spPr>
        </p:sp>
        <p:sp>
          <p:nvSpPr>
            <p:cNvPr name="TextBox 7" id="7"/>
            <p:cNvSpPr txBox="true"/>
            <p:nvPr/>
          </p:nvSpPr>
          <p:spPr>
            <a:xfrm>
              <a:off x="0" y="-47625"/>
              <a:ext cx="907361" cy="2062366"/>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true" flipV="true" rot="0">
            <a:off x="1777944" y="7610743"/>
            <a:ext cx="2784075" cy="3070579"/>
          </a:xfrm>
          <a:custGeom>
            <a:avLst/>
            <a:gdLst/>
            <a:ahLst/>
            <a:cxnLst/>
            <a:rect r="r" b="b" t="t" l="l"/>
            <a:pathLst>
              <a:path h="3070579" w="2784075">
                <a:moveTo>
                  <a:pt x="2784075" y="3070579"/>
                </a:moveTo>
                <a:lnTo>
                  <a:pt x="0" y="3070579"/>
                </a:lnTo>
                <a:lnTo>
                  <a:pt x="0" y="0"/>
                </a:lnTo>
                <a:lnTo>
                  <a:pt x="2784075" y="0"/>
                </a:lnTo>
                <a:lnTo>
                  <a:pt x="2784075" y="3070579"/>
                </a:lnTo>
                <a:close/>
              </a:path>
            </a:pathLst>
          </a:custGeom>
          <a:blipFill>
            <a:blip r:embed="rId2">
              <a:alphaModFix amt="9999"/>
            </a:blip>
            <a:stretch>
              <a:fillRect l="-114288" t="0" r="0" b="-9290"/>
            </a:stretch>
          </a:blipFill>
        </p:spPr>
      </p:sp>
      <p:sp>
        <p:nvSpPr>
          <p:cNvPr name="TextBox 9" id="9"/>
          <p:cNvSpPr txBox="true"/>
          <p:nvPr/>
        </p:nvSpPr>
        <p:spPr>
          <a:xfrm rot="0">
            <a:off x="1028700" y="5427979"/>
            <a:ext cx="10031933" cy="2106564"/>
          </a:xfrm>
          <a:prstGeom prst="rect">
            <a:avLst/>
          </a:prstGeom>
        </p:spPr>
        <p:txBody>
          <a:bodyPr anchor="t" rtlCol="false" tIns="0" lIns="0" bIns="0" rIns="0">
            <a:spAutoFit/>
          </a:bodyPr>
          <a:lstStyle/>
          <a:p>
            <a:pPr algn="ctr" marL="0" indent="0" lvl="0">
              <a:lnSpc>
                <a:spcPts val="5651"/>
              </a:lnSpc>
            </a:pPr>
            <a:r>
              <a:rPr lang="en-US" sz="3532" spc="353">
                <a:solidFill>
                  <a:srgbClr val="000000"/>
                </a:solidFill>
                <a:latin typeface="Lato"/>
                <a:ea typeface="Lato"/>
                <a:cs typeface="Lato"/>
                <a:sym typeface="Lato"/>
              </a:rPr>
              <a:t>Impact of Visual and Auditory Reminders on Adherence to Daily Routines in Alzheimer's Patients</a:t>
            </a:r>
          </a:p>
        </p:txBody>
      </p:sp>
      <p:sp>
        <p:nvSpPr>
          <p:cNvPr name="AutoShape 10" id="10"/>
          <p:cNvSpPr/>
          <p:nvPr/>
        </p:nvSpPr>
        <p:spPr>
          <a:xfrm>
            <a:off x="4078943" y="5036165"/>
            <a:ext cx="3175873" cy="0"/>
          </a:xfrm>
          <a:prstGeom prst="line">
            <a:avLst/>
          </a:prstGeom>
          <a:ln cap="flat" w="9525">
            <a:solidFill>
              <a:srgbClr val="000000"/>
            </a:solidFill>
            <a:prstDash val="solid"/>
            <a:headEnd type="none" len="sm" w="sm"/>
            <a:tailEnd type="none" len="sm" w="sm"/>
          </a:ln>
        </p:spPr>
      </p:sp>
      <p:sp>
        <p:nvSpPr>
          <p:cNvPr name="Freeform 11" id="11"/>
          <p:cNvSpPr/>
          <p:nvPr/>
        </p:nvSpPr>
        <p:spPr>
          <a:xfrm flipH="false" flipV="false" rot="0">
            <a:off x="5462534" y="7869816"/>
            <a:ext cx="1164266" cy="173185"/>
          </a:xfrm>
          <a:custGeom>
            <a:avLst/>
            <a:gdLst/>
            <a:ahLst/>
            <a:cxnLst/>
            <a:rect r="r" b="b" t="t" l="l"/>
            <a:pathLst>
              <a:path h="173185" w="1164266">
                <a:moveTo>
                  <a:pt x="0" y="0"/>
                </a:moveTo>
                <a:lnTo>
                  <a:pt x="1164266" y="0"/>
                </a:lnTo>
                <a:lnTo>
                  <a:pt x="1164266" y="173185"/>
                </a:lnTo>
                <a:lnTo>
                  <a:pt x="0" y="1731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true" flipV="true" rot="0">
            <a:off x="1400" y="7149389"/>
            <a:ext cx="2054600" cy="3070579"/>
          </a:xfrm>
          <a:custGeom>
            <a:avLst/>
            <a:gdLst/>
            <a:ahLst/>
            <a:cxnLst/>
            <a:rect r="r" b="b" t="t" l="l"/>
            <a:pathLst>
              <a:path h="3070579" w="2054600">
                <a:moveTo>
                  <a:pt x="2054600" y="3070579"/>
                </a:moveTo>
                <a:lnTo>
                  <a:pt x="0" y="3070579"/>
                </a:lnTo>
                <a:lnTo>
                  <a:pt x="0" y="0"/>
                </a:lnTo>
                <a:lnTo>
                  <a:pt x="2054600" y="0"/>
                </a:lnTo>
                <a:lnTo>
                  <a:pt x="2054600" y="3070579"/>
                </a:lnTo>
                <a:close/>
              </a:path>
            </a:pathLst>
          </a:custGeom>
          <a:blipFill>
            <a:blip r:embed="rId2">
              <a:alphaModFix amt="19999"/>
            </a:blip>
            <a:stretch>
              <a:fillRect l="-154866" t="0" r="-35504" b="-9290"/>
            </a:stretch>
          </a:blipFill>
        </p:spPr>
      </p:sp>
      <p:sp>
        <p:nvSpPr>
          <p:cNvPr name="TextBox 13" id="13"/>
          <p:cNvSpPr txBox="true"/>
          <p:nvPr/>
        </p:nvSpPr>
        <p:spPr>
          <a:xfrm rot="0">
            <a:off x="1696889" y="2176365"/>
            <a:ext cx="7939980" cy="2646667"/>
          </a:xfrm>
          <a:prstGeom prst="rect">
            <a:avLst/>
          </a:prstGeom>
        </p:spPr>
        <p:txBody>
          <a:bodyPr anchor="t" rtlCol="false" tIns="0" lIns="0" bIns="0" rIns="0">
            <a:spAutoFit/>
          </a:bodyPr>
          <a:lstStyle/>
          <a:p>
            <a:pPr algn="ctr">
              <a:lnSpc>
                <a:spcPts val="11620"/>
              </a:lnSpc>
            </a:pPr>
            <a:r>
              <a:rPr lang="en-US" sz="8300">
                <a:solidFill>
                  <a:srgbClr val="000000"/>
                </a:solidFill>
                <a:latin typeface="Crimson Pro"/>
                <a:ea typeface="Crimson Pro"/>
                <a:cs typeface="Crimson Pro"/>
                <a:sym typeface="Crimson Pro"/>
              </a:rPr>
              <a:t>Madhusanka J.A.A.</a:t>
            </a:r>
          </a:p>
          <a:p>
            <a:pPr algn="ctr">
              <a:lnSpc>
                <a:spcPts val="9520"/>
              </a:lnSpc>
              <a:spcBef>
                <a:spcPct val="0"/>
              </a:spcBef>
            </a:pPr>
            <a:r>
              <a:rPr lang="en-US" sz="6800">
                <a:solidFill>
                  <a:srgbClr val="000000"/>
                </a:solidFill>
                <a:latin typeface="Crimson Pro"/>
                <a:ea typeface="Crimson Pro"/>
                <a:cs typeface="Crimson Pro"/>
                <a:sym typeface="Crimson Pro"/>
              </a:rPr>
              <a:t>IT21215292</a:t>
            </a:r>
          </a:p>
        </p:txBody>
      </p:sp>
      <p:sp>
        <p:nvSpPr>
          <p:cNvPr name="Freeform 14" id="14"/>
          <p:cNvSpPr/>
          <p:nvPr/>
        </p:nvSpPr>
        <p:spPr>
          <a:xfrm flipH="true" flipV="true" rot="0">
            <a:off x="26620" y="4389346"/>
            <a:ext cx="4058761" cy="4476441"/>
          </a:xfrm>
          <a:custGeom>
            <a:avLst/>
            <a:gdLst/>
            <a:ahLst/>
            <a:cxnLst/>
            <a:rect r="r" b="b" t="t" l="l"/>
            <a:pathLst>
              <a:path h="4476441" w="4058761">
                <a:moveTo>
                  <a:pt x="4058761" y="4476441"/>
                </a:moveTo>
                <a:lnTo>
                  <a:pt x="0" y="4476441"/>
                </a:lnTo>
                <a:lnTo>
                  <a:pt x="0" y="0"/>
                </a:lnTo>
                <a:lnTo>
                  <a:pt x="4058761" y="0"/>
                </a:lnTo>
                <a:lnTo>
                  <a:pt x="4058761" y="4476441"/>
                </a:lnTo>
                <a:close/>
              </a:path>
            </a:pathLst>
          </a:custGeom>
          <a:blipFill>
            <a:blip r:embed="rId5">
              <a:alphaModFix amt="12000"/>
            </a:blip>
            <a:stretch>
              <a:fillRect l="-114288" t="0" r="0" b="-9290"/>
            </a:stretch>
          </a:blipFill>
        </p:spPr>
      </p:sp>
      <p:sp>
        <p:nvSpPr>
          <p:cNvPr name="Freeform 15" id="15"/>
          <p:cNvSpPr/>
          <p:nvPr/>
        </p:nvSpPr>
        <p:spPr>
          <a:xfrm flipH="true" flipV="true" rot="0">
            <a:off x="2693344" y="7783927"/>
            <a:ext cx="2784075" cy="3070579"/>
          </a:xfrm>
          <a:custGeom>
            <a:avLst/>
            <a:gdLst/>
            <a:ahLst/>
            <a:cxnLst/>
            <a:rect r="r" b="b" t="t" l="l"/>
            <a:pathLst>
              <a:path h="3070579" w="2784075">
                <a:moveTo>
                  <a:pt x="2784074" y="3070579"/>
                </a:moveTo>
                <a:lnTo>
                  <a:pt x="0" y="3070579"/>
                </a:lnTo>
                <a:lnTo>
                  <a:pt x="0" y="0"/>
                </a:lnTo>
                <a:lnTo>
                  <a:pt x="2784074" y="0"/>
                </a:lnTo>
                <a:lnTo>
                  <a:pt x="2784074" y="3070579"/>
                </a:lnTo>
                <a:close/>
              </a:path>
            </a:pathLst>
          </a:custGeom>
          <a:blipFill>
            <a:blip r:embed="rId2">
              <a:alphaModFix amt="6000"/>
            </a:blip>
            <a:stretch>
              <a:fillRect l="-114288" t="0" r="0" b="-9290"/>
            </a:stretch>
          </a:blipFill>
        </p:spPr>
      </p:sp>
      <p:sp>
        <p:nvSpPr>
          <p:cNvPr name="Freeform 16" id="16"/>
          <p:cNvSpPr/>
          <p:nvPr/>
        </p:nvSpPr>
        <p:spPr>
          <a:xfrm flipH="true" flipV="true" rot="0">
            <a:off x="4252800" y="8378274"/>
            <a:ext cx="2088159" cy="2303048"/>
          </a:xfrm>
          <a:custGeom>
            <a:avLst/>
            <a:gdLst/>
            <a:ahLst/>
            <a:cxnLst/>
            <a:rect r="r" b="b" t="t" l="l"/>
            <a:pathLst>
              <a:path h="2303048" w="2088159">
                <a:moveTo>
                  <a:pt x="2088159" y="2303048"/>
                </a:moveTo>
                <a:lnTo>
                  <a:pt x="0" y="2303048"/>
                </a:lnTo>
                <a:lnTo>
                  <a:pt x="0" y="0"/>
                </a:lnTo>
                <a:lnTo>
                  <a:pt x="2088159" y="0"/>
                </a:lnTo>
                <a:lnTo>
                  <a:pt x="2088159" y="2303048"/>
                </a:lnTo>
                <a:close/>
              </a:path>
            </a:pathLst>
          </a:custGeom>
          <a:blipFill>
            <a:blip r:embed="rId2">
              <a:alphaModFix amt="7999"/>
            </a:blip>
            <a:stretch>
              <a:fillRect l="-114288" t="0" r="0" b="-9290"/>
            </a:stretch>
          </a:blipFill>
        </p:spPr>
      </p:sp>
      <p:sp>
        <p:nvSpPr>
          <p:cNvPr name="Freeform 17" id="17"/>
          <p:cNvSpPr/>
          <p:nvPr/>
        </p:nvSpPr>
        <p:spPr>
          <a:xfrm flipH="true" flipV="true" rot="0">
            <a:off x="5296880" y="8865787"/>
            <a:ext cx="2088159" cy="2303048"/>
          </a:xfrm>
          <a:custGeom>
            <a:avLst/>
            <a:gdLst/>
            <a:ahLst/>
            <a:cxnLst/>
            <a:rect r="r" b="b" t="t" l="l"/>
            <a:pathLst>
              <a:path h="2303048" w="2088159">
                <a:moveTo>
                  <a:pt x="2088159" y="2303048"/>
                </a:moveTo>
                <a:lnTo>
                  <a:pt x="0" y="2303048"/>
                </a:lnTo>
                <a:lnTo>
                  <a:pt x="0" y="0"/>
                </a:lnTo>
                <a:lnTo>
                  <a:pt x="2088159" y="0"/>
                </a:lnTo>
                <a:lnTo>
                  <a:pt x="2088159" y="2303048"/>
                </a:lnTo>
                <a:close/>
              </a:path>
            </a:pathLst>
          </a:custGeom>
          <a:blipFill>
            <a:blip r:embed="rId2">
              <a:alphaModFix amt="7999"/>
            </a:blip>
            <a:stretch>
              <a:fillRect l="-114288" t="0" r="0" b="-9290"/>
            </a:stretch>
          </a:blipFill>
        </p:spPr>
      </p:sp>
      <p:sp>
        <p:nvSpPr>
          <p:cNvPr name="Freeform 18" id="18"/>
          <p:cNvSpPr/>
          <p:nvPr/>
        </p:nvSpPr>
        <p:spPr>
          <a:xfrm flipH="true" flipV="true" rot="0">
            <a:off x="6044667" y="8622127"/>
            <a:ext cx="1640484" cy="2303048"/>
          </a:xfrm>
          <a:custGeom>
            <a:avLst/>
            <a:gdLst/>
            <a:ahLst/>
            <a:cxnLst/>
            <a:rect r="r" b="b" t="t" l="l"/>
            <a:pathLst>
              <a:path h="2303048" w="1640484">
                <a:moveTo>
                  <a:pt x="1640484" y="2303048"/>
                </a:moveTo>
                <a:lnTo>
                  <a:pt x="0" y="2303048"/>
                </a:lnTo>
                <a:lnTo>
                  <a:pt x="0" y="0"/>
                </a:lnTo>
                <a:lnTo>
                  <a:pt x="1640484" y="0"/>
                </a:lnTo>
                <a:lnTo>
                  <a:pt x="1640484" y="2303048"/>
                </a:lnTo>
                <a:close/>
              </a:path>
            </a:pathLst>
          </a:custGeom>
          <a:blipFill>
            <a:blip r:embed="rId2">
              <a:alphaModFix amt="7999"/>
            </a:blip>
            <a:stretch>
              <a:fillRect l="-145477" t="0" r="-27289" b="-9290"/>
            </a:stretch>
          </a:blipFill>
        </p:spPr>
      </p:sp>
      <p:sp>
        <p:nvSpPr>
          <p:cNvPr name="Freeform 19" id="19"/>
          <p:cNvSpPr/>
          <p:nvPr/>
        </p:nvSpPr>
        <p:spPr>
          <a:xfrm flipH="true" flipV="true" rot="0">
            <a:off x="-497939" y="9079000"/>
            <a:ext cx="4058761" cy="1602322"/>
          </a:xfrm>
          <a:custGeom>
            <a:avLst/>
            <a:gdLst/>
            <a:ahLst/>
            <a:cxnLst/>
            <a:rect r="r" b="b" t="t" l="l"/>
            <a:pathLst>
              <a:path h="1602322" w="4058761">
                <a:moveTo>
                  <a:pt x="4058761" y="1602322"/>
                </a:moveTo>
                <a:lnTo>
                  <a:pt x="0" y="1602322"/>
                </a:lnTo>
                <a:lnTo>
                  <a:pt x="0" y="0"/>
                </a:lnTo>
                <a:lnTo>
                  <a:pt x="4058761" y="0"/>
                </a:lnTo>
                <a:lnTo>
                  <a:pt x="4058761" y="1602322"/>
                </a:lnTo>
                <a:close/>
              </a:path>
            </a:pathLst>
          </a:custGeom>
          <a:blipFill>
            <a:blip r:embed="rId5">
              <a:alphaModFix amt="15000"/>
            </a:blip>
            <a:stretch>
              <a:fillRect l="-114288" t="0" r="0" b="-205327"/>
            </a:stretch>
          </a:blipFill>
        </p:spPr>
      </p:sp>
      <p:sp>
        <p:nvSpPr>
          <p:cNvPr name="Freeform 20" id="20"/>
          <p:cNvSpPr/>
          <p:nvPr/>
        </p:nvSpPr>
        <p:spPr>
          <a:xfrm flipH="false" flipV="false" rot="0">
            <a:off x="11568521" y="1469290"/>
            <a:ext cx="5643154" cy="7143274"/>
          </a:xfrm>
          <a:custGeom>
            <a:avLst/>
            <a:gdLst/>
            <a:ahLst/>
            <a:cxnLst/>
            <a:rect r="r" b="b" t="t" l="l"/>
            <a:pathLst>
              <a:path h="7143274" w="5643154">
                <a:moveTo>
                  <a:pt x="0" y="0"/>
                </a:moveTo>
                <a:lnTo>
                  <a:pt x="5643154" y="0"/>
                </a:lnTo>
                <a:lnTo>
                  <a:pt x="5643154" y="7143275"/>
                </a:lnTo>
                <a:lnTo>
                  <a:pt x="0" y="7143275"/>
                </a:lnTo>
                <a:lnTo>
                  <a:pt x="0" y="0"/>
                </a:lnTo>
                <a:close/>
              </a:path>
            </a:pathLst>
          </a:custGeom>
          <a:blipFill>
            <a:blip r:embed="rId6"/>
            <a:stretch>
              <a:fillRect l="-13291" t="0" r="-13291"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777606"/>
            <a:chOff x="0" y="0"/>
            <a:chExt cx="4816593" cy="731551"/>
          </a:xfrm>
        </p:grpSpPr>
        <p:sp>
          <p:nvSpPr>
            <p:cNvPr name="Freeform 3" id="3"/>
            <p:cNvSpPr/>
            <p:nvPr/>
          </p:nvSpPr>
          <p:spPr>
            <a:xfrm flipH="false" flipV="false" rot="0">
              <a:off x="0" y="0"/>
              <a:ext cx="4816592" cy="731551"/>
            </a:xfrm>
            <a:custGeom>
              <a:avLst/>
              <a:gdLst/>
              <a:ahLst/>
              <a:cxnLst/>
              <a:rect r="r" b="b" t="t" l="l"/>
              <a:pathLst>
                <a:path h="731551" w="4816592">
                  <a:moveTo>
                    <a:pt x="0" y="0"/>
                  </a:moveTo>
                  <a:lnTo>
                    <a:pt x="4816592" y="0"/>
                  </a:lnTo>
                  <a:lnTo>
                    <a:pt x="4816592" y="731551"/>
                  </a:lnTo>
                  <a:lnTo>
                    <a:pt x="0" y="731551"/>
                  </a:lnTo>
                  <a:close/>
                </a:path>
              </a:pathLst>
            </a:custGeom>
            <a:solidFill>
              <a:srgbClr val="DBE5EA"/>
            </a:solidFill>
          </p:spPr>
        </p:sp>
        <p:sp>
          <p:nvSpPr>
            <p:cNvPr name="TextBox 4" id="4"/>
            <p:cNvSpPr txBox="true"/>
            <p:nvPr/>
          </p:nvSpPr>
          <p:spPr>
            <a:xfrm>
              <a:off x="0" y="-57150"/>
              <a:ext cx="4816593" cy="788701"/>
            </a:xfrm>
            <a:prstGeom prst="rect">
              <a:avLst/>
            </a:prstGeom>
          </p:spPr>
          <p:txBody>
            <a:bodyPr anchor="ctr" rtlCol="false" tIns="50800" lIns="50800" bIns="50800" rIns="50800"/>
            <a:lstStyle/>
            <a:p>
              <a:pPr algn="ctr">
                <a:lnSpc>
                  <a:spcPts val="3499"/>
                </a:lnSpc>
              </a:pPr>
            </a:p>
          </p:txBody>
        </p:sp>
      </p:grpSp>
      <p:sp>
        <p:nvSpPr>
          <p:cNvPr name="AutoShape 5" id="5"/>
          <p:cNvSpPr/>
          <p:nvPr/>
        </p:nvSpPr>
        <p:spPr>
          <a:xfrm>
            <a:off x="722877" y="4278241"/>
            <a:ext cx="15607586" cy="0"/>
          </a:xfrm>
          <a:prstGeom prst="line">
            <a:avLst/>
          </a:prstGeom>
          <a:ln cap="flat" w="9525">
            <a:solidFill>
              <a:srgbClr val="000000"/>
            </a:solidFill>
            <a:prstDash val="solid"/>
            <a:headEnd type="none" len="sm" w="sm"/>
            <a:tailEnd type="none" len="sm" w="sm"/>
          </a:ln>
        </p:spPr>
      </p:sp>
      <p:sp>
        <p:nvSpPr>
          <p:cNvPr name="Freeform 6" id="6"/>
          <p:cNvSpPr/>
          <p:nvPr/>
        </p:nvSpPr>
        <p:spPr>
          <a:xfrm flipH="false" flipV="false" rot="0">
            <a:off x="13286804" y="4469499"/>
            <a:ext cx="4520364" cy="3013576"/>
          </a:xfrm>
          <a:custGeom>
            <a:avLst/>
            <a:gdLst/>
            <a:ahLst/>
            <a:cxnLst/>
            <a:rect r="r" b="b" t="t" l="l"/>
            <a:pathLst>
              <a:path h="3013576" w="4520364">
                <a:moveTo>
                  <a:pt x="0" y="0"/>
                </a:moveTo>
                <a:lnTo>
                  <a:pt x="4520365" y="0"/>
                </a:lnTo>
                <a:lnTo>
                  <a:pt x="4520365" y="3013577"/>
                </a:lnTo>
                <a:lnTo>
                  <a:pt x="0" y="3013577"/>
                </a:lnTo>
                <a:lnTo>
                  <a:pt x="0" y="0"/>
                </a:lnTo>
                <a:close/>
              </a:path>
            </a:pathLst>
          </a:custGeom>
          <a:blipFill>
            <a:blip r:embed="rId2"/>
            <a:stretch>
              <a:fillRect l="0" t="0" r="0" b="0"/>
            </a:stretch>
          </a:blipFill>
        </p:spPr>
      </p:sp>
      <p:sp>
        <p:nvSpPr>
          <p:cNvPr name="Freeform 7" id="7"/>
          <p:cNvSpPr/>
          <p:nvPr/>
        </p:nvSpPr>
        <p:spPr>
          <a:xfrm flipH="false" flipV="false" rot="0">
            <a:off x="8555245" y="4440924"/>
            <a:ext cx="4520364" cy="3013576"/>
          </a:xfrm>
          <a:custGeom>
            <a:avLst/>
            <a:gdLst/>
            <a:ahLst/>
            <a:cxnLst/>
            <a:rect r="r" b="b" t="t" l="l"/>
            <a:pathLst>
              <a:path h="3013576" w="4520364">
                <a:moveTo>
                  <a:pt x="0" y="0"/>
                </a:moveTo>
                <a:lnTo>
                  <a:pt x="4520364" y="0"/>
                </a:lnTo>
                <a:lnTo>
                  <a:pt x="4520364" y="3013577"/>
                </a:lnTo>
                <a:lnTo>
                  <a:pt x="0" y="3013577"/>
                </a:lnTo>
                <a:lnTo>
                  <a:pt x="0" y="0"/>
                </a:lnTo>
                <a:close/>
              </a:path>
            </a:pathLst>
          </a:custGeom>
          <a:blipFill>
            <a:blip r:embed="rId3"/>
            <a:stretch>
              <a:fillRect l="0" t="0" r="0" b="0"/>
            </a:stretch>
          </a:blipFill>
        </p:spPr>
      </p:sp>
      <p:sp>
        <p:nvSpPr>
          <p:cNvPr name="Freeform 8" id="8"/>
          <p:cNvSpPr/>
          <p:nvPr/>
        </p:nvSpPr>
        <p:spPr>
          <a:xfrm flipH="false" flipV="false" rot="0">
            <a:off x="3555261" y="7597376"/>
            <a:ext cx="6348377" cy="2494843"/>
          </a:xfrm>
          <a:custGeom>
            <a:avLst/>
            <a:gdLst/>
            <a:ahLst/>
            <a:cxnLst/>
            <a:rect r="r" b="b" t="t" l="l"/>
            <a:pathLst>
              <a:path h="2494843" w="6348377">
                <a:moveTo>
                  <a:pt x="0" y="0"/>
                </a:moveTo>
                <a:lnTo>
                  <a:pt x="6348377" y="0"/>
                </a:lnTo>
                <a:lnTo>
                  <a:pt x="6348377" y="2494843"/>
                </a:lnTo>
                <a:lnTo>
                  <a:pt x="0" y="2494843"/>
                </a:lnTo>
                <a:lnTo>
                  <a:pt x="0" y="0"/>
                </a:lnTo>
                <a:close/>
              </a:path>
            </a:pathLst>
          </a:custGeom>
          <a:blipFill>
            <a:blip r:embed="rId4"/>
            <a:stretch>
              <a:fillRect l="-218" t="0" r="-218" b="-10991"/>
            </a:stretch>
          </a:blipFill>
        </p:spPr>
      </p:sp>
      <p:sp>
        <p:nvSpPr>
          <p:cNvPr name="Freeform 9" id="9"/>
          <p:cNvSpPr/>
          <p:nvPr/>
        </p:nvSpPr>
        <p:spPr>
          <a:xfrm flipH="false" flipV="false" rot="0">
            <a:off x="10144917" y="7645001"/>
            <a:ext cx="6165670" cy="2466268"/>
          </a:xfrm>
          <a:custGeom>
            <a:avLst/>
            <a:gdLst/>
            <a:ahLst/>
            <a:cxnLst/>
            <a:rect r="r" b="b" t="t" l="l"/>
            <a:pathLst>
              <a:path h="2466268" w="6165670">
                <a:moveTo>
                  <a:pt x="0" y="0"/>
                </a:moveTo>
                <a:lnTo>
                  <a:pt x="6165670" y="0"/>
                </a:lnTo>
                <a:lnTo>
                  <a:pt x="6165670" y="2466268"/>
                </a:lnTo>
                <a:lnTo>
                  <a:pt x="0" y="2466268"/>
                </a:lnTo>
                <a:lnTo>
                  <a:pt x="0" y="0"/>
                </a:lnTo>
                <a:close/>
              </a:path>
            </a:pathLst>
          </a:custGeom>
          <a:blipFill>
            <a:blip r:embed="rId5"/>
            <a:stretch>
              <a:fillRect l="0" t="0" r="0" b="0"/>
            </a:stretch>
          </a:blipFill>
        </p:spPr>
      </p:sp>
      <p:sp>
        <p:nvSpPr>
          <p:cNvPr name="TextBox 10" id="10"/>
          <p:cNvSpPr txBox="true"/>
          <p:nvPr/>
        </p:nvSpPr>
        <p:spPr>
          <a:xfrm rot="0">
            <a:off x="834568" y="323937"/>
            <a:ext cx="15607586" cy="1916103"/>
          </a:xfrm>
          <a:prstGeom prst="rect">
            <a:avLst/>
          </a:prstGeom>
        </p:spPr>
        <p:txBody>
          <a:bodyPr anchor="t" rtlCol="false" tIns="0" lIns="0" bIns="0" rIns="0">
            <a:spAutoFit/>
          </a:bodyPr>
          <a:lstStyle/>
          <a:p>
            <a:pPr algn="ctr">
              <a:lnSpc>
                <a:spcPts val="7788"/>
              </a:lnSpc>
              <a:spcBef>
                <a:spcPct val="0"/>
              </a:spcBef>
            </a:pPr>
            <a:r>
              <a:rPr lang="en-US" b="true" sz="5562" spc="-456">
                <a:solidFill>
                  <a:srgbClr val="000000"/>
                </a:solidFill>
                <a:latin typeface="Open Sans Bold"/>
                <a:ea typeface="Open Sans Bold"/>
                <a:cs typeface="Open Sans Bold"/>
                <a:sym typeface="Open Sans Bold"/>
              </a:rPr>
              <a:t>What are the main challenges that Dementia Patients face in these days?</a:t>
            </a:r>
          </a:p>
        </p:txBody>
      </p:sp>
      <p:sp>
        <p:nvSpPr>
          <p:cNvPr name="TextBox 11" id="11"/>
          <p:cNvSpPr txBox="true"/>
          <p:nvPr/>
        </p:nvSpPr>
        <p:spPr>
          <a:xfrm rot="0">
            <a:off x="173510" y="4440924"/>
            <a:ext cx="9971407" cy="3308073"/>
          </a:xfrm>
          <a:prstGeom prst="rect">
            <a:avLst/>
          </a:prstGeom>
        </p:spPr>
        <p:txBody>
          <a:bodyPr anchor="t" rtlCol="false" tIns="0" lIns="0" bIns="0" rIns="0">
            <a:spAutoFit/>
          </a:bodyPr>
          <a:lstStyle/>
          <a:p>
            <a:pPr algn="l">
              <a:lnSpc>
                <a:spcPts val="4753"/>
              </a:lnSpc>
            </a:pPr>
          </a:p>
          <a:p>
            <a:pPr algn="l" marL="665382" indent="-332691" lvl="1">
              <a:lnSpc>
                <a:spcPts val="4314"/>
              </a:lnSpc>
              <a:buFont typeface="Arial"/>
              <a:buChar char="•"/>
            </a:pPr>
            <a:r>
              <a:rPr lang="en-US" sz="3081" spc="-252">
                <a:solidFill>
                  <a:srgbClr val="000000"/>
                </a:solidFill>
                <a:latin typeface="Public Sans"/>
                <a:ea typeface="Public Sans"/>
                <a:cs typeface="Public Sans"/>
                <a:sym typeface="Public Sans"/>
              </a:rPr>
              <a:t>Memory Loss</a:t>
            </a:r>
          </a:p>
          <a:p>
            <a:pPr algn="l" marL="665382" indent="-332691" lvl="1">
              <a:lnSpc>
                <a:spcPts val="4314"/>
              </a:lnSpc>
              <a:buFont typeface="Arial"/>
              <a:buChar char="•"/>
            </a:pPr>
            <a:r>
              <a:rPr lang="en-US" sz="3081" spc="-252">
                <a:solidFill>
                  <a:srgbClr val="000000"/>
                </a:solidFill>
                <a:latin typeface="Public Sans"/>
                <a:ea typeface="Public Sans"/>
                <a:cs typeface="Public Sans"/>
                <a:sym typeface="Public Sans"/>
              </a:rPr>
              <a:t>Difficulty with Communication</a:t>
            </a:r>
          </a:p>
          <a:p>
            <a:pPr algn="l" marL="665382" indent="-332691" lvl="1">
              <a:lnSpc>
                <a:spcPts val="4314"/>
              </a:lnSpc>
              <a:buFont typeface="Arial"/>
              <a:buChar char="•"/>
            </a:pPr>
            <a:r>
              <a:rPr lang="en-US" sz="3081" spc="-252">
                <a:solidFill>
                  <a:srgbClr val="000000"/>
                </a:solidFill>
                <a:latin typeface="Public Sans"/>
                <a:ea typeface="Public Sans"/>
                <a:cs typeface="Public Sans"/>
                <a:sym typeface="Public Sans"/>
              </a:rPr>
              <a:t>Affects thinking, reasoning, and problem-solving abilities</a:t>
            </a:r>
          </a:p>
          <a:p>
            <a:pPr algn="l" marL="665382" indent="-332691" lvl="1">
              <a:lnSpc>
                <a:spcPts val="4314"/>
              </a:lnSpc>
              <a:buFont typeface="Arial"/>
              <a:buChar char="•"/>
            </a:pPr>
            <a:r>
              <a:rPr lang="en-US" sz="3081" spc="-252">
                <a:solidFill>
                  <a:srgbClr val="000000"/>
                </a:solidFill>
                <a:latin typeface="Public Sans"/>
                <a:ea typeface="Public Sans"/>
                <a:cs typeface="Public Sans"/>
                <a:sym typeface="Public Sans"/>
              </a:rPr>
              <a:t>Emotional Distress</a:t>
            </a:r>
          </a:p>
          <a:p>
            <a:pPr algn="l" marL="665382" indent="-332691" lvl="1">
              <a:lnSpc>
                <a:spcPts val="4314"/>
              </a:lnSpc>
              <a:spcBef>
                <a:spcPct val="0"/>
              </a:spcBef>
              <a:buFont typeface="Arial"/>
              <a:buChar char="•"/>
            </a:pPr>
            <a:r>
              <a:rPr lang="en-US" sz="3081" spc="-252">
                <a:solidFill>
                  <a:srgbClr val="000000"/>
                </a:solidFill>
                <a:latin typeface="Public Sans"/>
                <a:ea typeface="Public Sans"/>
                <a:cs typeface="Public Sans"/>
                <a:sym typeface="Public Sans"/>
              </a:rPr>
              <a:t>Social Isolation</a:t>
            </a:r>
          </a:p>
        </p:txBody>
      </p:sp>
      <p:sp>
        <p:nvSpPr>
          <p:cNvPr name="TextBox 12" id="12"/>
          <p:cNvSpPr txBox="true"/>
          <p:nvPr/>
        </p:nvSpPr>
        <p:spPr>
          <a:xfrm rot="0">
            <a:off x="3820671" y="2949367"/>
            <a:ext cx="9635381" cy="1076152"/>
          </a:xfrm>
          <a:prstGeom prst="rect">
            <a:avLst/>
          </a:prstGeom>
        </p:spPr>
        <p:txBody>
          <a:bodyPr anchor="t" rtlCol="false" tIns="0" lIns="0" bIns="0" rIns="0">
            <a:spAutoFit/>
          </a:bodyPr>
          <a:lstStyle/>
          <a:p>
            <a:pPr algn="ctr">
              <a:lnSpc>
                <a:spcPts val="4309"/>
              </a:lnSpc>
              <a:spcBef>
                <a:spcPct val="0"/>
              </a:spcBef>
            </a:pPr>
            <a:r>
              <a:rPr lang="en-US" sz="3077" spc="-252">
                <a:solidFill>
                  <a:srgbClr val="000000"/>
                </a:solidFill>
                <a:latin typeface="Public Sans"/>
                <a:ea typeface="Public Sans"/>
                <a:cs typeface="Public Sans"/>
                <a:sym typeface="Public Sans"/>
              </a:rPr>
              <a:t>Dementia patients face numerous challenges, particularly as the disease progresses. Some of the main challenges include:</a:t>
            </a:r>
          </a:p>
        </p:txBody>
      </p:sp>
      <p:sp>
        <p:nvSpPr>
          <p:cNvPr name="Freeform 13" id="13"/>
          <p:cNvSpPr/>
          <p:nvPr/>
        </p:nvSpPr>
        <p:spPr>
          <a:xfrm flipH="true" flipV="false" rot="0">
            <a:off x="15160579" y="6408020"/>
            <a:ext cx="3127421" cy="3878980"/>
          </a:xfrm>
          <a:custGeom>
            <a:avLst/>
            <a:gdLst/>
            <a:ahLst/>
            <a:cxnLst/>
            <a:rect r="r" b="b" t="t" l="l"/>
            <a:pathLst>
              <a:path h="3878980" w="3127421">
                <a:moveTo>
                  <a:pt x="3127421" y="0"/>
                </a:moveTo>
                <a:lnTo>
                  <a:pt x="0" y="0"/>
                </a:lnTo>
                <a:lnTo>
                  <a:pt x="0" y="3878980"/>
                </a:lnTo>
                <a:lnTo>
                  <a:pt x="3127421" y="3878980"/>
                </a:lnTo>
                <a:lnTo>
                  <a:pt x="3127421" y="0"/>
                </a:lnTo>
                <a:close/>
              </a:path>
            </a:pathLst>
          </a:custGeom>
          <a:blipFill>
            <a:blip r:embed="rId6">
              <a:alphaModFix amt="17000"/>
            </a:blip>
            <a:stretch>
              <a:fillRect l="0" t="0" r="-120500" b="0"/>
            </a:stretch>
          </a:blipFill>
        </p:spPr>
      </p:sp>
      <p:sp>
        <p:nvSpPr>
          <p:cNvPr name="Freeform 14" id="14"/>
          <p:cNvSpPr/>
          <p:nvPr/>
        </p:nvSpPr>
        <p:spPr>
          <a:xfrm flipH="true" flipV="true" rot="0">
            <a:off x="15160579" y="0"/>
            <a:ext cx="3127421" cy="3878980"/>
          </a:xfrm>
          <a:custGeom>
            <a:avLst/>
            <a:gdLst/>
            <a:ahLst/>
            <a:cxnLst/>
            <a:rect r="r" b="b" t="t" l="l"/>
            <a:pathLst>
              <a:path h="3878980" w="3127421">
                <a:moveTo>
                  <a:pt x="3127421" y="3878980"/>
                </a:moveTo>
                <a:lnTo>
                  <a:pt x="0" y="3878980"/>
                </a:lnTo>
                <a:lnTo>
                  <a:pt x="0" y="0"/>
                </a:lnTo>
                <a:lnTo>
                  <a:pt x="3127421" y="0"/>
                </a:lnTo>
                <a:lnTo>
                  <a:pt x="3127421" y="3878980"/>
                </a:lnTo>
                <a:close/>
              </a:path>
            </a:pathLst>
          </a:custGeom>
          <a:blipFill>
            <a:blip r:embed="rId6">
              <a:alphaModFix amt="17000"/>
            </a:blip>
            <a:stretch>
              <a:fillRect l="0" t="0" r="-12050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01007" y="0"/>
            <a:ext cx="10286993" cy="10287000"/>
            <a:chOff x="0" y="0"/>
            <a:chExt cx="2709331" cy="2709333"/>
          </a:xfrm>
        </p:grpSpPr>
        <p:sp>
          <p:nvSpPr>
            <p:cNvPr name="Freeform 3" id="3"/>
            <p:cNvSpPr/>
            <p:nvPr/>
          </p:nvSpPr>
          <p:spPr>
            <a:xfrm flipH="false" flipV="false" rot="0">
              <a:off x="0" y="0"/>
              <a:ext cx="2709331" cy="2709333"/>
            </a:xfrm>
            <a:custGeom>
              <a:avLst/>
              <a:gdLst/>
              <a:ahLst/>
              <a:cxnLst/>
              <a:rect r="r" b="b" t="t" l="l"/>
              <a:pathLst>
                <a:path h="2709333" w="2709331">
                  <a:moveTo>
                    <a:pt x="0" y="0"/>
                  </a:moveTo>
                  <a:lnTo>
                    <a:pt x="2709331" y="0"/>
                  </a:lnTo>
                  <a:lnTo>
                    <a:pt x="2709331" y="2709333"/>
                  </a:lnTo>
                  <a:lnTo>
                    <a:pt x="0" y="2709333"/>
                  </a:lnTo>
                  <a:close/>
                </a:path>
              </a:pathLst>
            </a:custGeom>
            <a:solidFill>
              <a:srgbClr val="F2F1F1">
                <a:alpha val="80000"/>
              </a:srgbClr>
            </a:solidFill>
          </p:spPr>
        </p:sp>
        <p:sp>
          <p:nvSpPr>
            <p:cNvPr name="TextBox 4" id="4"/>
            <p:cNvSpPr txBox="true"/>
            <p:nvPr/>
          </p:nvSpPr>
          <p:spPr>
            <a:xfrm>
              <a:off x="0" y="-47625"/>
              <a:ext cx="2709331"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60752" y="3347295"/>
            <a:ext cx="7383057" cy="4725686"/>
          </a:xfrm>
          <a:custGeom>
            <a:avLst/>
            <a:gdLst/>
            <a:ahLst/>
            <a:cxnLst/>
            <a:rect r="r" b="b" t="t" l="l"/>
            <a:pathLst>
              <a:path h="4725686" w="7383057">
                <a:moveTo>
                  <a:pt x="0" y="0"/>
                </a:moveTo>
                <a:lnTo>
                  <a:pt x="7383057" y="0"/>
                </a:lnTo>
                <a:lnTo>
                  <a:pt x="7383057" y="4725686"/>
                </a:lnTo>
                <a:lnTo>
                  <a:pt x="0" y="4725686"/>
                </a:lnTo>
                <a:lnTo>
                  <a:pt x="0" y="0"/>
                </a:lnTo>
                <a:close/>
              </a:path>
            </a:pathLst>
          </a:custGeom>
          <a:blipFill>
            <a:blip r:embed="rId2"/>
            <a:stretch>
              <a:fillRect l="0" t="-695" r="0" b="-695"/>
            </a:stretch>
          </a:blipFill>
        </p:spPr>
      </p:sp>
      <p:sp>
        <p:nvSpPr>
          <p:cNvPr name="TextBox 6" id="6"/>
          <p:cNvSpPr txBox="true"/>
          <p:nvPr/>
        </p:nvSpPr>
        <p:spPr>
          <a:xfrm rot="0">
            <a:off x="8039107" y="1599846"/>
            <a:ext cx="9912847" cy="8973058"/>
          </a:xfrm>
          <a:prstGeom prst="rect">
            <a:avLst/>
          </a:prstGeom>
        </p:spPr>
        <p:txBody>
          <a:bodyPr anchor="t" rtlCol="false" tIns="0" lIns="0" bIns="0" rIns="0">
            <a:spAutoFit/>
          </a:bodyPr>
          <a:lstStyle/>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Challenge of Routine Adherence: Alzheimer's disease impairs memory and cognitive function, making it difficult for patients to follow daily routines, which are essential for reducing anxiety and confusion.</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Role of Visual and Auditory Cues: Visual cues (e.g., images) and auditory reminders (e.g., voice alerts) have been shown to help Alzheimer's patients adhere to routines by aiding memory recall and providing real-time prompts.</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Technological Interventions: Existing tools like digital calendars, reminder apps, and wearable devices have demonstrated potential in improving routine adherence among Alzheimer's patients.</a:t>
            </a:r>
          </a:p>
          <a:p>
            <a:pPr algn="just">
              <a:lnSpc>
                <a:spcPts val="3041"/>
              </a:lnSpc>
            </a:pPr>
          </a:p>
          <a:p>
            <a:pPr algn="just" marL="561339" indent="-280669" lvl="1">
              <a:lnSpc>
                <a:spcPts val="3041"/>
              </a:lnSpc>
              <a:buFont typeface="Arial"/>
              <a:buChar char="•"/>
            </a:pPr>
            <a:r>
              <a:rPr lang="en-US" sz="2599" spc="-124">
                <a:solidFill>
                  <a:srgbClr val="000000"/>
                </a:solidFill>
                <a:latin typeface="Public Sans"/>
                <a:ea typeface="Public Sans"/>
                <a:cs typeface="Public Sans"/>
                <a:sym typeface="Public Sans"/>
              </a:rPr>
              <a:t>Research Aim: The study aims to develop a comprehensive system that integrates visual and auditory reminders, routine management, memory aids, and caregiver support to enhance routine adherence for Alzheimer's patients.</a:t>
            </a:r>
          </a:p>
          <a:p>
            <a:pPr algn="just">
              <a:lnSpc>
                <a:spcPts val="3041"/>
              </a:lnSpc>
            </a:pPr>
          </a:p>
          <a:p>
            <a:pPr algn="just">
              <a:lnSpc>
                <a:spcPts val="3041"/>
              </a:lnSpc>
            </a:pPr>
          </a:p>
          <a:p>
            <a:pPr algn="l">
              <a:lnSpc>
                <a:spcPts val="3639"/>
              </a:lnSpc>
            </a:pPr>
          </a:p>
          <a:p>
            <a:pPr algn="l">
              <a:lnSpc>
                <a:spcPts val="3639"/>
              </a:lnSpc>
            </a:pPr>
          </a:p>
          <a:p>
            <a:pPr algn="l">
              <a:lnSpc>
                <a:spcPts val="3639"/>
              </a:lnSpc>
            </a:pPr>
          </a:p>
        </p:txBody>
      </p:sp>
      <p:sp>
        <p:nvSpPr>
          <p:cNvPr name="TextBox 7" id="7"/>
          <p:cNvSpPr txBox="true"/>
          <p:nvPr/>
        </p:nvSpPr>
        <p:spPr>
          <a:xfrm rot="0">
            <a:off x="360752" y="994733"/>
            <a:ext cx="6684003" cy="1551044"/>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Research Background</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835326" y="9434365"/>
            <a:ext cx="3417738" cy="3453451"/>
          </a:xfrm>
          <a:custGeom>
            <a:avLst/>
            <a:gdLst/>
            <a:ahLst/>
            <a:cxnLst/>
            <a:rect r="r" b="b" t="t" l="l"/>
            <a:pathLst>
              <a:path h="3453451" w="3417738">
                <a:moveTo>
                  <a:pt x="3417739" y="0"/>
                </a:moveTo>
                <a:lnTo>
                  <a:pt x="0" y="0"/>
                </a:lnTo>
                <a:lnTo>
                  <a:pt x="0" y="3453451"/>
                </a:lnTo>
                <a:lnTo>
                  <a:pt x="3417739" y="3453451"/>
                </a:lnTo>
                <a:lnTo>
                  <a:pt x="3417739" y="0"/>
                </a:lnTo>
                <a:close/>
              </a:path>
            </a:pathLst>
          </a:custGeom>
          <a:blipFill>
            <a:blip r:embed="rId2">
              <a:alphaModFix amt="17000"/>
            </a:blip>
            <a:stretch>
              <a:fillRect l="-114288" t="0" r="0" b="-19290"/>
            </a:stretch>
          </a:blipFill>
        </p:spPr>
      </p:sp>
      <p:sp>
        <p:nvSpPr>
          <p:cNvPr name="Freeform 3" id="3"/>
          <p:cNvSpPr/>
          <p:nvPr/>
        </p:nvSpPr>
        <p:spPr>
          <a:xfrm flipH="true" flipV="false" rot="0">
            <a:off x="12857410" y="9434365"/>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7000"/>
            </a:blip>
            <a:stretch>
              <a:fillRect l="-114288" t="0" r="0" b="-19290"/>
            </a:stretch>
          </a:blipFill>
        </p:spPr>
      </p:sp>
      <p:sp>
        <p:nvSpPr>
          <p:cNvPr name="Freeform 4" id="4"/>
          <p:cNvSpPr/>
          <p:nvPr/>
        </p:nvSpPr>
        <p:spPr>
          <a:xfrm flipH="true" flipV="false" rot="0">
            <a:off x="10303085" y="7531574"/>
            <a:ext cx="3417738" cy="3453451"/>
          </a:xfrm>
          <a:custGeom>
            <a:avLst/>
            <a:gdLst/>
            <a:ahLst/>
            <a:cxnLst/>
            <a:rect r="r" b="b" t="t" l="l"/>
            <a:pathLst>
              <a:path h="3453451" w="3417738">
                <a:moveTo>
                  <a:pt x="3417739" y="0"/>
                </a:moveTo>
                <a:lnTo>
                  <a:pt x="0" y="0"/>
                </a:lnTo>
                <a:lnTo>
                  <a:pt x="0" y="3453452"/>
                </a:lnTo>
                <a:lnTo>
                  <a:pt x="3417739" y="3453452"/>
                </a:lnTo>
                <a:lnTo>
                  <a:pt x="3417739" y="0"/>
                </a:lnTo>
                <a:close/>
              </a:path>
            </a:pathLst>
          </a:custGeom>
          <a:blipFill>
            <a:blip r:embed="rId2">
              <a:alphaModFix amt="17000"/>
            </a:blip>
            <a:stretch>
              <a:fillRect l="-114288" t="0" r="0" b="-19290"/>
            </a:stretch>
          </a:blipFill>
        </p:spPr>
      </p:sp>
      <p:sp>
        <p:nvSpPr>
          <p:cNvPr name="Freeform 5" id="5"/>
          <p:cNvSpPr/>
          <p:nvPr/>
        </p:nvSpPr>
        <p:spPr>
          <a:xfrm flipH="true" flipV="false" rot="0">
            <a:off x="8314043" y="7880977"/>
            <a:ext cx="3417738" cy="3453451"/>
          </a:xfrm>
          <a:custGeom>
            <a:avLst/>
            <a:gdLst/>
            <a:ahLst/>
            <a:cxnLst/>
            <a:rect r="r" b="b" t="t" l="l"/>
            <a:pathLst>
              <a:path h="3453451" w="3417738">
                <a:moveTo>
                  <a:pt x="3417739" y="0"/>
                </a:moveTo>
                <a:lnTo>
                  <a:pt x="0" y="0"/>
                </a:lnTo>
                <a:lnTo>
                  <a:pt x="0" y="3453451"/>
                </a:lnTo>
                <a:lnTo>
                  <a:pt x="3417739" y="3453451"/>
                </a:lnTo>
                <a:lnTo>
                  <a:pt x="3417739" y="0"/>
                </a:lnTo>
                <a:close/>
              </a:path>
            </a:pathLst>
          </a:custGeom>
          <a:blipFill>
            <a:blip r:embed="rId2">
              <a:alphaModFix amt="17000"/>
            </a:blip>
            <a:stretch>
              <a:fillRect l="-114288" t="0" r="0" b="-19290"/>
            </a:stretch>
          </a:blipFill>
        </p:spPr>
      </p:sp>
      <p:sp>
        <p:nvSpPr>
          <p:cNvPr name="Freeform 6" id="6"/>
          <p:cNvSpPr/>
          <p:nvPr/>
        </p:nvSpPr>
        <p:spPr>
          <a:xfrm flipH="true" flipV="false" rot="0">
            <a:off x="4896305" y="8893579"/>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7000"/>
            </a:blip>
            <a:stretch>
              <a:fillRect l="-114288" t="0" r="0" b="-19290"/>
            </a:stretch>
          </a:blipFill>
        </p:spPr>
      </p:sp>
      <p:sp>
        <p:nvSpPr>
          <p:cNvPr name="Freeform 7" id="7"/>
          <p:cNvSpPr/>
          <p:nvPr/>
        </p:nvSpPr>
        <p:spPr>
          <a:xfrm flipH="true" flipV="false" rot="0">
            <a:off x="3592005" y="7930921"/>
            <a:ext cx="3417738" cy="3453451"/>
          </a:xfrm>
          <a:custGeom>
            <a:avLst/>
            <a:gdLst/>
            <a:ahLst/>
            <a:cxnLst/>
            <a:rect r="r" b="b" t="t" l="l"/>
            <a:pathLst>
              <a:path h="3453451" w="3417738">
                <a:moveTo>
                  <a:pt x="3417738" y="0"/>
                </a:moveTo>
                <a:lnTo>
                  <a:pt x="0" y="0"/>
                </a:lnTo>
                <a:lnTo>
                  <a:pt x="0" y="3453451"/>
                </a:lnTo>
                <a:lnTo>
                  <a:pt x="3417738" y="3453451"/>
                </a:lnTo>
                <a:lnTo>
                  <a:pt x="3417738" y="0"/>
                </a:lnTo>
                <a:close/>
              </a:path>
            </a:pathLst>
          </a:custGeom>
          <a:blipFill>
            <a:blip r:embed="rId2">
              <a:alphaModFix amt="16000"/>
            </a:blip>
            <a:stretch>
              <a:fillRect l="-114288" t="0" r="0" b="-19290"/>
            </a:stretch>
          </a:blipFill>
        </p:spPr>
      </p:sp>
      <p:grpSp>
        <p:nvGrpSpPr>
          <p:cNvPr name="Group 8" id="8"/>
          <p:cNvGrpSpPr/>
          <p:nvPr/>
        </p:nvGrpSpPr>
        <p:grpSpPr>
          <a:xfrm rot="0">
            <a:off x="13279302" y="1458774"/>
            <a:ext cx="4226877" cy="4536708"/>
            <a:chOff x="0" y="0"/>
            <a:chExt cx="1113252" cy="1194853"/>
          </a:xfrm>
        </p:grpSpPr>
        <p:sp>
          <p:nvSpPr>
            <p:cNvPr name="Freeform 9" id="9"/>
            <p:cNvSpPr/>
            <p:nvPr/>
          </p:nvSpPr>
          <p:spPr>
            <a:xfrm flipH="false" flipV="false" rot="0">
              <a:off x="0" y="0"/>
              <a:ext cx="1113252" cy="1194853"/>
            </a:xfrm>
            <a:custGeom>
              <a:avLst/>
              <a:gdLst/>
              <a:ahLst/>
              <a:cxnLst/>
              <a:rect r="r" b="b" t="t" l="l"/>
              <a:pathLst>
                <a:path h="1194853" w="1113252">
                  <a:moveTo>
                    <a:pt x="0" y="0"/>
                  </a:moveTo>
                  <a:lnTo>
                    <a:pt x="1113252" y="0"/>
                  </a:lnTo>
                  <a:lnTo>
                    <a:pt x="1113252" y="1194853"/>
                  </a:lnTo>
                  <a:lnTo>
                    <a:pt x="0" y="1194853"/>
                  </a:lnTo>
                  <a:close/>
                </a:path>
              </a:pathLst>
            </a:custGeom>
            <a:solidFill>
              <a:srgbClr val="F8F8F8"/>
            </a:solidFill>
          </p:spPr>
        </p:sp>
        <p:sp>
          <p:nvSpPr>
            <p:cNvPr name="TextBox 10" id="10"/>
            <p:cNvSpPr txBox="true"/>
            <p:nvPr/>
          </p:nvSpPr>
          <p:spPr>
            <a:xfrm>
              <a:off x="0" y="-57150"/>
              <a:ext cx="1113252" cy="1252003"/>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8907390" y="1585255"/>
            <a:ext cx="4775418"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03</a:t>
            </a:r>
          </a:p>
        </p:txBody>
      </p:sp>
      <p:grpSp>
        <p:nvGrpSpPr>
          <p:cNvPr name="Group 12" id="12"/>
          <p:cNvGrpSpPr/>
          <p:nvPr/>
        </p:nvGrpSpPr>
        <p:grpSpPr>
          <a:xfrm rot="0">
            <a:off x="4858289" y="1458774"/>
            <a:ext cx="4226877" cy="4536708"/>
            <a:chOff x="0" y="0"/>
            <a:chExt cx="1113252" cy="1194853"/>
          </a:xfrm>
        </p:grpSpPr>
        <p:sp>
          <p:nvSpPr>
            <p:cNvPr name="Freeform 13" id="13"/>
            <p:cNvSpPr/>
            <p:nvPr/>
          </p:nvSpPr>
          <p:spPr>
            <a:xfrm flipH="false" flipV="false" rot="0">
              <a:off x="0" y="0"/>
              <a:ext cx="1113252" cy="1194853"/>
            </a:xfrm>
            <a:custGeom>
              <a:avLst/>
              <a:gdLst/>
              <a:ahLst/>
              <a:cxnLst/>
              <a:rect r="r" b="b" t="t" l="l"/>
              <a:pathLst>
                <a:path h="1194853" w="1113252">
                  <a:moveTo>
                    <a:pt x="0" y="0"/>
                  </a:moveTo>
                  <a:lnTo>
                    <a:pt x="1113252" y="0"/>
                  </a:lnTo>
                  <a:lnTo>
                    <a:pt x="1113252" y="1194853"/>
                  </a:lnTo>
                  <a:lnTo>
                    <a:pt x="0" y="1194853"/>
                  </a:lnTo>
                  <a:close/>
                </a:path>
              </a:pathLst>
            </a:custGeom>
            <a:solidFill>
              <a:srgbClr val="F8F8F8"/>
            </a:solidFill>
          </p:spPr>
        </p:sp>
        <p:sp>
          <p:nvSpPr>
            <p:cNvPr name="TextBox 14" id="14"/>
            <p:cNvSpPr txBox="true"/>
            <p:nvPr/>
          </p:nvSpPr>
          <p:spPr>
            <a:xfrm>
              <a:off x="0" y="-57150"/>
              <a:ext cx="1113252" cy="1252003"/>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0">
            <a:off x="378325" y="1458774"/>
            <a:ext cx="4058761" cy="4101173"/>
          </a:xfrm>
          <a:custGeom>
            <a:avLst/>
            <a:gdLst/>
            <a:ahLst/>
            <a:cxnLst/>
            <a:rect r="r" b="b" t="t" l="l"/>
            <a:pathLst>
              <a:path h="4101173" w="4058761">
                <a:moveTo>
                  <a:pt x="0" y="0"/>
                </a:moveTo>
                <a:lnTo>
                  <a:pt x="4058761" y="0"/>
                </a:lnTo>
                <a:lnTo>
                  <a:pt x="4058761" y="4101173"/>
                </a:lnTo>
                <a:lnTo>
                  <a:pt x="0" y="4101173"/>
                </a:lnTo>
                <a:lnTo>
                  <a:pt x="0" y="0"/>
                </a:lnTo>
                <a:close/>
              </a:path>
            </a:pathLst>
          </a:custGeom>
          <a:blipFill>
            <a:blip r:embed="rId2">
              <a:alphaModFix amt="9999"/>
            </a:blip>
            <a:stretch>
              <a:fillRect l="-114288" t="0" r="0" b="-19290"/>
            </a:stretch>
          </a:blipFill>
        </p:spPr>
      </p:sp>
      <p:sp>
        <p:nvSpPr>
          <p:cNvPr name="Freeform 16" id="16"/>
          <p:cNvSpPr/>
          <p:nvPr/>
        </p:nvSpPr>
        <p:spPr>
          <a:xfrm flipH="true" flipV="false" rot="0">
            <a:off x="0" y="9607703"/>
            <a:ext cx="3592005" cy="3629539"/>
          </a:xfrm>
          <a:custGeom>
            <a:avLst/>
            <a:gdLst/>
            <a:ahLst/>
            <a:cxnLst/>
            <a:rect r="r" b="b" t="t" l="l"/>
            <a:pathLst>
              <a:path h="3629539" w="3592005">
                <a:moveTo>
                  <a:pt x="3592005" y="0"/>
                </a:moveTo>
                <a:lnTo>
                  <a:pt x="0" y="0"/>
                </a:lnTo>
                <a:lnTo>
                  <a:pt x="0" y="3629539"/>
                </a:lnTo>
                <a:lnTo>
                  <a:pt x="3592005" y="3629539"/>
                </a:lnTo>
                <a:lnTo>
                  <a:pt x="3592005" y="0"/>
                </a:lnTo>
                <a:close/>
              </a:path>
            </a:pathLst>
          </a:custGeom>
          <a:blipFill>
            <a:blip r:embed="rId2">
              <a:alphaModFix amt="17000"/>
            </a:blip>
            <a:stretch>
              <a:fillRect l="-114288" t="0" r="0" b="-19290"/>
            </a:stretch>
          </a:blipFill>
        </p:spPr>
      </p:sp>
      <p:sp>
        <p:nvSpPr>
          <p:cNvPr name="Freeform 17" id="17"/>
          <p:cNvSpPr/>
          <p:nvPr/>
        </p:nvSpPr>
        <p:spPr>
          <a:xfrm flipH="false" flipV="false" rot="0">
            <a:off x="3592005" y="6517297"/>
            <a:ext cx="10826861" cy="3320346"/>
          </a:xfrm>
          <a:custGeom>
            <a:avLst/>
            <a:gdLst/>
            <a:ahLst/>
            <a:cxnLst/>
            <a:rect r="r" b="b" t="t" l="l"/>
            <a:pathLst>
              <a:path h="3320346" w="10826861">
                <a:moveTo>
                  <a:pt x="0" y="0"/>
                </a:moveTo>
                <a:lnTo>
                  <a:pt x="10826861" y="0"/>
                </a:lnTo>
                <a:lnTo>
                  <a:pt x="10826861" y="3320346"/>
                </a:lnTo>
                <a:lnTo>
                  <a:pt x="0" y="3320346"/>
                </a:lnTo>
                <a:lnTo>
                  <a:pt x="0" y="0"/>
                </a:lnTo>
                <a:close/>
              </a:path>
            </a:pathLst>
          </a:custGeom>
          <a:blipFill>
            <a:blip r:embed="rId3"/>
            <a:stretch>
              <a:fillRect l="0" t="0" r="0" b="-8692"/>
            </a:stretch>
          </a:blipFill>
        </p:spPr>
      </p:sp>
      <p:sp>
        <p:nvSpPr>
          <p:cNvPr name="TextBox 18" id="18"/>
          <p:cNvSpPr txBox="true"/>
          <p:nvPr/>
        </p:nvSpPr>
        <p:spPr>
          <a:xfrm rot="0">
            <a:off x="14101907" y="2594590"/>
            <a:ext cx="3331241" cy="3899892"/>
          </a:xfrm>
          <a:prstGeom prst="rect">
            <a:avLst/>
          </a:prstGeom>
        </p:spPr>
        <p:txBody>
          <a:bodyPr anchor="t" rtlCol="false" tIns="0" lIns="0" bIns="0" rIns="0">
            <a:spAutoFit/>
          </a:bodyPr>
          <a:lstStyle/>
          <a:p>
            <a:pPr algn="ctr" marL="0" indent="0" lvl="0">
              <a:lnSpc>
                <a:spcPts val="3454"/>
              </a:lnSpc>
            </a:pPr>
            <a:r>
              <a:rPr lang="en-US" sz="2159" spc="215">
                <a:solidFill>
                  <a:srgbClr val="000000"/>
                </a:solidFill>
                <a:latin typeface="Lato"/>
                <a:ea typeface="Lato"/>
                <a:cs typeface="Lato"/>
                <a:sym typeface="Lato"/>
              </a:rPr>
              <a:t>What challenges do Alzheimer's patients and their caregivers face when using assistive technologies, and how can these challenges be mitigated through a user-friendly system?</a:t>
            </a:r>
          </a:p>
        </p:txBody>
      </p:sp>
      <p:sp>
        <p:nvSpPr>
          <p:cNvPr name="TextBox 19" id="19"/>
          <p:cNvSpPr txBox="true"/>
          <p:nvPr/>
        </p:nvSpPr>
        <p:spPr>
          <a:xfrm rot="0">
            <a:off x="13134258" y="1585255"/>
            <a:ext cx="4775418"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04</a:t>
            </a:r>
          </a:p>
        </p:txBody>
      </p:sp>
      <p:sp>
        <p:nvSpPr>
          <p:cNvPr name="TextBox 20" id="20"/>
          <p:cNvSpPr txBox="true"/>
          <p:nvPr/>
        </p:nvSpPr>
        <p:spPr>
          <a:xfrm rot="0">
            <a:off x="1587307" y="1528105"/>
            <a:ext cx="1640797" cy="1324341"/>
          </a:xfrm>
          <a:prstGeom prst="rect">
            <a:avLst/>
          </a:prstGeom>
        </p:spPr>
        <p:txBody>
          <a:bodyPr anchor="t" rtlCol="false" tIns="0" lIns="0" bIns="0" rIns="0">
            <a:spAutoFit/>
          </a:bodyPr>
          <a:lstStyle/>
          <a:p>
            <a:pPr algn="ctr" marL="0" indent="0" lvl="0">
              <a:lnSpc>
                <a:spcPts val="10360"/>
              </a:lnSpc>
            </a:pPr>
            <a:r>
              <a:rPr lang="en-US" b="true" sz="7400" spc="370">
                <a:solidFill>
                  <a:srgbClr val="A79E9C"/>
                </a:solidFill>
                <a:latin typeface="Helios Extended Bold"/>
                <a:ea typeface="Helios Extended Bold"/>
                <a:cs typeface="Helios Extended Bold"/>
                <a:sym typeface="Helios Extended Bold"/>
              </a:rPr>
              <a:t>01</a:t>
            </a:r>
          </a:p>
        </p:txBody>
      </p:sp>
      <p:sp>
        <p:nvSpPr>
          <p:cNvPr name="TextBox 21" id="21"/>
          <p:cNvSpPr txBox="true"/>
          <p:nvPr/>
        </p:nvSpPr>
        <p:spPr>
          <a:xfrm rot="0">
            <a:off x="5840593" y="1556680"/>
            <a:ext cx="2222012" cy="1320875"/>
          </a:xfrm>
          <a:prstGeom prst="rect">
            <a:avLst/>
          </a:prstGeom>
        </p:spPr>
        <p:txBody>
          <a:bodyPr anchor="t" rtlCol="false" tIns="0" lIns="0" bIns="0" rIns="0">
            <a:spAutoFit/>
          </a:bodyPr>
          <a:lstStyle/>
          <a:p>
            <a:pPr algn="ctr" marL="0" indent="0" lvl="0">
              <a:lnSpc>
                <a:spcPts val="10411"/>
              </a:lnSpc>
            </a:pPr>
            <a:r>
              <a:rPr lang="en-US" b="true" sz="7436" spc="371">
                <a:solidFill>
                  <a:srgbClr val="A79E9C"/>
                </a:solidFill>
                <a:latin typeface="Helios Extended Bold"/>
                <a:ea typeface="Helios Extended Bold"/>
                <a:cs typeface="Helios Extended Bold"/>
                <a:sym typeface="Helios Extended Bold"/>
              </a:rPr>
              <a:t>02</a:t>
            </a:r>
          </a:p>
        </p:txBody>
      </p:sp>
      <p:sp>
        <p:nvSpPr>
          <p:cNvPr name="TextBox 22" id="22"/>
          <p:cNvSpPr txBox="true"/>
          <p:nvPr/>
        </p:nvSpPr>
        <p:spPr>
          <a:xfrm rot="0">
            <a:off x="621559" y="2613640"/>
            <a:ext cx="3088193" cy="3903657"/>
          </a:xfrm>
          <a:prstGeom prst="rect">
            <a:avLst/>
          </a:prstGeom>
        </p:spPr>
        <p:txBody>
          <a:bodyPr anchor="t" rtlCol="false" tIns="0" lIns="0" bIns="0" rIns="0">
            <a:spAutoFit/>
          </a:bodyPr>
          <a:lstStyle/>
          <a:p>
            <a:pPr algn="ctr" marL="0" indent="0" lvl="0">
              <a:lnSpc>
                <a:spcPts val="3457"/>
              </a:lnSpc>
            </a:pPr>
            <a:r>
              <a:rPr lang="en-US" sz="2161" spc="216">
                <a:solidFill>
                  <a:srgbClr val="000000"/>
                </a:solidFill>
                <a:latin typeface="Lato"/>
                <a:ea typeface="Lato"/>
                <a:cs typeface="Lato"/>
                <a:sym typeface="Lato"/>
              </a:rPr>
              <a:t>How effective are integrated visual and auditory reminders in improving adherence to daily routines among Alzheimer's patients compared to traditional methods</a:t>
            </a:r>
          </a:p>
        </p:txBody>
      </p:sp>
      <p:sp>
        <p:nvSpPr>
          <p:cNvPr name="TextBox 23" id="23"/>
          <p:cNvSpPr txBox="true"/>
          <p:nvPr/>
        </p:nvSpPr>
        <p:spPr>
          <a:xfrm rot="0">
            <a:off x="5036065" y="2604115"/>
            <a:ext cx="3871325" cy="2997200"/>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What impact do visual cues (e.g., images and icons) have on memory recall and routine adherence in Alzheimer's patients?</a:t>
            </a:r>
          </a:p>
        </p:txBody>
      </p:sp>
      <p:sp>
        <p:nvSpPr>
          <p:cNvPr name="TextBox 24" id="24"/>
          <p:cNvSpPr txBox="true"/>
          <p:nvPr/>
        </p:nvSpPr>
        <p:spPr>
          <a:xfrm rot="0">
            <a:off x="9212026" y="2585065"/>
            <a:ext cx="3940417" cy="3502025"/>
          </a:xfrm>
          <a:prstGeom prst="rect">
            <a:avLst/>
          </a:prstGeom>
        </p:spPr>
        <p:txBody>
          <a:bodyPr anchor="t" rtlCol="false" tIns="0" lIns="0" bIns="0" rIns="0">
            <a:spAutoFit/>
          </a:bodyPr>
          <a:lstStyle/>
          <a:p>
            <a:pPr algn="ctr" marL="0" indent="0" lvl="0">
              <a:lnSpc>
                <a:spcPts val="3999"/>
              </a:lnSpc>
            </a:pPr>
            <a:r>
              <a:rPr lang="en-US" sz="2499" spc="249">
                <a:solidFill>
                  <a:srgbClr val="000000"/>
                </a:solidFill>
                <a:latin typeface="Lato"/>
                <a:ea typeface="Lato"/>
                <a:cs typeface="Lato"/>
                <a:sym typeface="Lato"/>
              </a:rPr>
              <a:t>How can a comprehensive system that includes caregiver integration improve the management of daily routines for Alzheimer's patients?</a:t>
            </a:r>
          </a:p>
        </p:txBody>
      </p:sp>
      <p:sp>
        <p:nvSpPr>
          <p:cNvPr name="TextBox 25" id="25"/>
          <p:cNvSpPr txBox="true"/>
          <p:nvPr/>
        </p:nvSpPr>
        <p:spPr>
          <a:xfrm rot="0">
            <a:off x="5840593" y="660232"/>
            <a:ext cx="7371951" cy="798569"/>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Research Questions</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7111017" y="700867"/>
            <a:ext cx="3919462" cy="798569"/>
          </a:xfrm>
          <a:prstGeom prst="rect">
            <a:avLst/>
          </a:prstGeom>
        </p:spPr>
        <p:txBody>
          <a:bodyPr anchor="t" rtlCol="false" tIns="0" lIns="0" bIns="0" rIns="0">
            <a:spAutoFit/>
          </a:bodyPr>
          <a:lstStyle/>
          <a:p>
            <a:pPr algn="l">
              <a:lnSpc>
                <a:spcPts val="5951"/>
              </a:lnSpc>
            </a:pPr>
            <a:r>
              <a:rPr lang="en-US" sz="6199" spc="43">
                <a:solidFill>
                  <a:srgbClr val="000000"/>
                </a:solidFill>
                <a:latin typeface="Sorts Mill Goudy"/>
                <a:ea typeface="Sorts Mill Goudy"/>
                <a:cs typeface="Sorts Mill Goudy"/>
                <a:sym typeface="Sorts Mill Goudy"/>
              </a:rPr>
              <a:t>Objective</a:t>
            </a:r>
          </a:p>
        </p:txBody>
      </p:sp>
      <p:sp>
        <p:nvSpPr>
          <p:cNvPr name="TextBox 3" id="3"/>
          <p:cNvSpPr txBox="true"/>
          <p:nvPr/>
        </p:nvSpPr>
        <p:spPr>
          <a:xfrm rot="0">
            <a:off x="2040832" y="1957068"/>
            <a:ext cx="13590764" cy="5000625"/>
          </a:xfrm>
          <a:prstGeom prst="rect">
            <a:avLst/>
          </a:prstGeom>
        </p:spPr>
        <p:txBody>
          <a:bodyPr anchor="t" rtlCol="false" tIns="0" lIns="0" bIns="0" rIns="0">
            <a:spAutoFit/>
          </a:bodyPr>
          <a:lstStyle/>
          <a:p>
            <a:pPr algn="ctr">
              <a:lnSpc>
                <a:spcPts val="4950"/>
              </a:lnSpc>
            </a:pPr>
            <a:r>
              <a:rPr lang="en-US" b="true" sz="3000" spc="-144">
                <a:solidFill>
                  <a:srgbClr val="000000"/>
                </a:solidFill>
                <a:latin typeface="Public Sans Bold"/>
                <a:ea typeface="Public Sans Bold"/>
                <a:cs typeface="Public Sans Bold"/>
                <a:sym typeface="Public Sans Bold"/>
              </a:rPr>
              <a:t>Special Objective</a:t>
            </a:r>
          </a:p>
          <a:p>
            <a:pPr algn="ctr">
              <a:lnSpc>
                <a:spcPts val="4950"/>
              </a:lnSpc>
            </a:pPr>
          </a:p>
          <a:p>
            <a:pPr algn="ctr">
              <a:lnSpc>
                <a:spcPts val="4950"/>
              </a:lnSpc>
            </a:pPr>
            <a:r>
              <a:rPr lang="en-US" sz="3000" spc="-39">
                <a:solidFill>
                  <a:srgbClr val="000000"/>
                </a:solidFill>
                <a:latin typeface="Public Sans"/>
                <a:ea typeface="Public Sans"/>
                <a:cs typeface="Public Sans"/>
                <a:sym typeface="Public Sans"/>
              </a:rPr>
              <a:t>To design and develop an innovative, user-friendly system that seamlessly integrates visual and auditory reminders with routine management and caregiver involvement, ultimately enhancing adherence to daily routines and improving the overall quality of life for Alzheimer's patients.</a:t>
            </a:r>
          </a:p>
          <a:p>
            <a:pPr algn="ctr">
              <a:lnSpc>
                <a:spcPts val="4950"/>
              </a:lnSpc>
            </a:pPr>
          </a:p>
          <a:p>
            <a:pPr algn="ctr">
              <a:lnSpc>
                <a:spcPts val="4950"/>
              </a:lnSpc>
            </a:pPr>
          </a:p>
        </p:txBody>
      </p:sp>
      <p:sp>
        <p:nvSpPr>
          <p:cNvPr name="AutoShape 4" id="4"/>
          <p:cNvSpPr/>
          <p:nvPr/>
        </p:nvSpPr>
        <p:spPr>
          <a:xfrm>
            <a:off x="7248277" y="2767806"/>
            <a:ext cx="3175873" cy="0"/>
          </a:xfrm>
          <a:prstGeom prst="line">
            <a:avLst/>
          </a:prstGeom>
          <a:ln cap="flat" w="9525">
            <a:solidFill>
              <a:srgbClr val="000000"/>
            </a:solidFill>
            <a:prstDash val="solid"/>
            <a:headEnd type="none" len="sm" w="sm"/>
            <a:tailEnd type="none" len="sm" w="sm"/>
          </a:ln>
        </p:spPr>
      </p:sp>
      <p:sp>
        <p:nvSpPr>
          <p:cNvPr name="Freeform 5" id="5"/>
          <p:cNvSpPr/>
          <p:nvPr/>
        </p:nvSpPr>
        <p:spPr>
          <a:xfrm flipH="false" flipV="false" rot="0">
            <a:off x="6382415" y="1442258"/>
            <a:ext cx="2669283" cy="2697175"/>
          </a:xfrm>
          <a:custGeom>
            <a:avLst/>
            <a:gdLst/>
            <a:ahLst/>
            <a:cxnLst/>
            <a:rect r="r" b="b" t="t" l="l"/>
            <a:pathLst>
              <a:path h="2697175" w="2669283">
                <a:moveTo>
                  <a:pt x="0" y="0"/>
                </a:moveTo>
                <a:lnTo>
                  <a:pt x="2669283" y="0"/>
                </a:lnTo>
                <a:lnTo>
                  <a:pt x="2669283" y="2697176"/>
                </a:lnTo>
                <a:lnTo>
                  <a:pt x="0" y="2697176"/>
                </a:lnTo>
                <a:lnTo>
                  <a:pt x="0" y="0"/>
                </a:lnTo>
                <a:close/>
              </a:path>
            </a:pathLst>
          </a:custGeom>
          <a:blipFill>
            <a:blip r:embed="rId2">
              <a:alphaModFix amt="17000"/>
            </a:blip>
            <a:stretch>
              <a:fillRect l="-114288" t="0" r="0" b="-19290"/>
            </a:stretch>
          </a:blipFill>
        </p:spPr>
      </p:sp>
      <p:sp>
        <p:nvSpPr>
          <p:cNvPr name="Freeform 6" id="6"/>
          <p:cNvSpPr/>
          <p:nvPr/>
        </p:nvSpPr>
        <p:spPr>
          <a:xfrm flipH="true" flipV="false" rot="0">
            <a:off x="9070748" y="1451783"/>
            <a:ext cx="2669283" cy="2697175"/>
          </a:xfrm>
          <a:custGeom>
            <a:avLst/>
            <a:gdLst/>
            <a:ahLst/>
            <a:cxnLst/>
            <a:rect r="r" b="b" t="t" l="l"/>
            <a:pathLst>
              <a:path h="2697175" w="2669283">
                <a:moveTo>
                  <a:pt x="2669283" y="0"/>
                </a:moveTo>
                <a:lnTo>
                  <a:pt x="0" y="0"/>
                </a:lnTo>
                <a:lnTo>
                  <a:pt x="0" y="2697176"/>
                </a:lnTo>
                <a:lnTo>
                  <a:pt x="2669283" y="2697176"/>
                </a:lnTo>
                <a:lnTo>
                  <a:pt x="2669283" y="0"/>
                </a:lnTo>
                <a:close/>
              </a:path>
            </a:pathLst>
          </a:custGeom>
          <a:blipFill>
            <a:blip r:embed="rId2">
              <a:alphaModFix amt="17000"/>
            </a:blip>
            <a:stretch>
              <a:fillRect l="-114288" t="0" r="0" b="-19290"/>
            </a:stretch>
          </a:blipFill>
        </p:spPr>
      </p:sp>
      <p:sp>
        <p:nvSpPr>
          <p:cNvPr name="Freeform 7" id="7"/>
          <p:cNvSpPr/>
          <p:nvPr/>
        </p:nvSpPr>
        <p:spPr>
          <a:xfrm flipH="false" flipV="false" rot="0">
            <a:off x="4252201" y="5826517"/>
            <a:ext cx="9598994" cy="4615049"/>
          </a:xfrm>
          <a:custGeom>
            <a:avLst/>
            <a:gdLst/>
            <a:ahLst/>
            <a:cxnLst/>
            <a:rect r="r" b="b" t="t" l="l"/>
            <a:pathLst>
              <a:path h="4615049" w="9598994">
                <a:moveTo>
                  <a:pt x="0" y="0"/>
                </a:moveTo>
                <a:lnTo>
                  <a:pt x="9598994" y="0"/>
                </a:lnTo>
                <a:lnTo>
                  <a:pt x="9598994" y="4615049"/>
                </a:lnTo>
                <a:lnTo>
                  <a:pt x="0" y="4615049"/>
                </a:lnTo>
                <a:lnTo>
                  <a:pt x="0" y="0"/>
                </a:lnTo>
                <a:close/>
              </a:path>
            </a:pathLst>
          </a:custGeom>
          <a:blipFill>
            <a:blip r:embed="rId3"/>
            <a:stretch>
              <a:fillRect l="0" t="-21558" r="0" b="-8287"/>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976124" y="0"/>
            <a:ext cx="13352049" cy="7634140"/>
            <a:chOff x="0" y="0"/>
            <a:chExt cx="710790" cy="406400"/>
          </a:xfrm>
        </p:grpSpPr>
        <p:sp>
          <p:nvSpPr>
            <p:cNvPr name="Freeform 3" id="3"/>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4" id="4"/>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623506" y="174570"/>
            <a:ext cx="12661989" cy="7239593"/>
            <a:chOff x="0" y="0"/>
            <a:chExt cx="710790" cy="406400"/>
          </a:xfrm>
        </p:grpSpPr>
        <p:sp>
          <p:nvSpPr>
            <p:cNvPr name="Freeform 6" id="6"/>
            <p:cNvSpPr/>
            <p:nvPr/>
          </p:nvSpPr>
          <p:spPr>
            <a:xfrm flipH="false" flipV="false" rot="0">
              <a:off x="0" y="0"/>
              <a:ext cx="710790" cy="406400"/>
            </a:xfrm>
            <a:custGeom>
              <a:avLst/>
              <a:gdLst/>
              <a:ahLst/>
              <a:cxnLst/>
              <a:rect r="r" b="b" t="t" l="l"/>
              <a:pathLst>
                <a:path h="406400" w="710790">
                  <a:moveTo>
                    <a:pt x="507590" y="0"/>
                  </a:moveTo>
                  <a:cubicBezTo>
                    <a:pt x="619815" y="0"/>
                    <a:pt x="710790" y="90976"/>
                    <a:pt x="710790" y="203200"/>
                  </a:cubicBezTo>
                  <a:cubicBezTo>
                    <a:pt x="710790" y="315424"/>
                    <a:pt x="619815" y="406400"/>
                    <a:pt x="507590" y="406400"/>
                  </a:cubicBezTo>
                  <a:lnTo>
                    <a:pt x="203200" y="406400"/>
                  </a:lnTo>
                  <a:cubicBezTo>
                    <a:pt x="90976" y="406400"/>
                    <a:pt x="0" y="315424"/>
                    <a:pt x="0" y="203200"/>
                  </a:cubicBezTo>
                  <a:cubicBezTo>
                    <a:pt x="0" y="90976"/>
                    <a:pt x="90976" y="0"/>
                    <a:pt x="203200" y="0"/>
                  </a:cubicBezTo>
                  <a:close/>
                </a:path>
              </a:pathLst>
            </a:custGeom>
            <a:solidFill>
              <a:srgbClr val="FFFFFF">
                <a:alpha val="80000"/>
              </a:srgbClr>
            </a:solidFill>
          </p:spPr>
        </p:sp>
        <p:sp>
          <p:nvSpPr>
            <p:cNvPr name="TextBox 7" id="7"/>
            <p:cNvSpPr txBox="true"/>
            <p:nvPr/>
          </p:nvSpPr>
          <p:spPr>
            <a:xfrm>
              <a:off x="0" y="-47625"/>
              <a:ext cx="710790" cy="454025"/>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15618717" y="184095"/>
            <a:ext cx="2669283" cy="2697175"/>
          </a:xfrm>
          <a:custGeom>
            <a:avLst/>
            <a:gdLst/>
            <a:ahLst/>
            <a:cxnLst/>
            <a:rect r="r" b="b" t="t" l="l"/>
            <a:pathLst>
              <a:path h="2697175" w="2669283">
                <a:moveTo>
                  <a:pt x="0" y="0"/>
                </a:moveTo>
                <a:lnTo>
                  <a:pt x="2669283" y="0"/>
                </a:lnTo>
                <a:lnTo>
                  <a:pt x="2669283" y="2697176"/>
                </a:lnTo>
                <a:lnTo>
                  <a:pt x="0" y="2697176"/>
                </a:lnTo>
                <a:lnTo>
                  <a:pt x="0" y="0"/>
                </a:lnTo>
                <a:close/>
              </a:path>
            </a:pathLst>
          </a:custGeom>
          <a:blipFill>
            <a:blip r:embed="rId2">
              <a:alphaModFix amt="12000"/>
            </a:blip>
            <a:stretch>
              <a:fillRect l="-114288" t="0" r="0" b="-19290"/>
            </a:stretch>
          </a:blipFill>
        </p:spPr>
      </p:sp>
      <p:sp>
        <p:nvSpPr>
          <p:cNvPr name="Freeform 9" id="9"/>
          <p:cNvSpPr/>
          <p:nvPr/>
        </p:nvSpPr>
        <p:spPr>
          <a:xfrm flipH="false" flipV="false" rot="0">
            <a:off x="3019476" y="5685065"/>
            <a:ext cx="3787410" cy="2836901"/>
          </a:xfrm>
          <a:custGeom>
            <a:avLst/>
            <a:gdLst/>
            <a:ahLst/>
            <a:cxnLst/>
            <a:rect r="r" b="b" t="t" l="l"/>
            <a:pathLst>
              <a:path h="2836901" w="3787410">
                <a:moveTo>
                  <a:pt x="0" y="0"/>
                </a:moveTo>
                <a:lnTo>
                  <a:pt x="3787409" y="0"/>
                </a:lnTo>
                <a:lnTo>
                  <a:pt x="3787409" y="2836901"/>
                </a:lnTo>
                <a:lnTo>
                  <a:pt x="0" y="2836901"/>
                </a:lnTo>
                <a:lnTo>
                  <a:pt x="0" y="0"/>
                </a:lnTo>
                <a:close/>
              </a:path>
            </a:pathLst>
          </a:custGeom>
          <a:blipFill>
            <a:blip r:embed="rId3"/>
            <a:stretch>
              <a:fillRect l="0" t="0" r="0" b="0"/>
            </a:stretch>
          </a:blipFill>
        </p:spPr>
      </p:sp>
      <p:sp>
        <p:nvSpPr>
          <p:cNvPr name="TextBox 10" id="10"/>
          <p:cNvSpPr txBox="true"/>
          <p:nvPr/>
        </p:nvSpPr>
        <p:spPr>
          <a:xfrm rot="0">
            <a:off x="504590" y="3727692"/>
            <a:ext cx="3762629" cy="1109359"/>
          </a:xfrm>
          <a:prstGeom prst="rect">
            <a:avLst/>
          </a:prstGeom>
        </p:spPr>
        <p:txBody>
          <a:bodyPr anchor="t" rtlCol="false" tIns="0" lIns="0" bIns="0" rIns="0">
            <a:spAutoFit/>
          </a:bodyPr>
          <a:lstStyle/>
          <a:p>
            <a:pPr algn="ctr">
              <a:lnSpc>
                <a:spcPts val="4479"/>
              </a:lnSpc>
              <a:spcBef>
                <a:spcPct val="0"/>
              </a:spcBef>
            </a:pPr>
            <a:r>
              <a:rPr lang="en-US" sz="3199" spc="-262">
                <a:solidFill>
                  <a:srgbClr val="000000"/>
                </a:solidFill>
                <a:latin typeface="Public Sans"/>
                <a:ea typeface="Public Sans"/>
                <a:cs typeface="Public Sans"/>
                <a:sym typeface="Public Sans"/>
              </a:rPr>
              <a:t> Voice Command Recognition</a:t>
            </a:r>
          </a:p>
        </p:txBody>
      </p:sp>
      <p:sp>
        <p:nvSpPr>
          <p:cNvPr name="TextBox 11" id="11"/>
          <p:cNvSpPr txBox="true"/>
          <p:nvPr/>
        </p:nvSpPr>
        <p:spPr>
          <a:xfrm rot="0">
            <a:off x="12751109" y="3530923"/>
            <a:ext cx="4889016" cy="817618"/>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Sub Objectives</a:t>
            </a:r>
          </a:p>
        </p:txBody>
      </p:sp>
      <p:sp>
        <p:nvSpPr>
          <p:cNvPr name="TextBox 12" id="12"/>
          <p:cNvSpPr txBox="true"/>
          <p:nvPr/>
        </p:nvSpPr>
        <p:spPr>
          <a:xfrm rot="0">
            <a:off x="3266829" y="8613667"/>
            <a:ext cx="3292702" cy="1109345"/>
          </a:xfrm>
          <a:prstGeom prst="rect">
            <a:avLst/>
          </a:prstGeom>
        </p:spPr>
        <p:txBody>
          <a:bodyPr anchor="t" rtlCol="false" tIns="0" lIns="0" bIns="0" rIns="0">
            <a:spAutoFit/>
          </a:bodyPr>
          <a:lstStyle/>
          <a:p>
            <a:pPr algn="ctr">
              <a:lnSpc>
                <a:spcPts val="4480"/>
              </a:lnSpc>
              <a:spcBef>
                <a:spcPct val="0"/>
              </a:spcBef>
            </a:pPr>
            <a:r>
              <a:rPr lang="en-US" sz="3200" spc="-262">
                <a:solidFill>
                  <a:srgbClr val="000000"/>
                </a:solidFill>
                <a:latin typeface="Public Sans"/>
                <a:ea typeface="Public Sans"/>
                <a:cs typeface="Public Sans"/>
                <a:sym typeface="Public Sans"/>
              </a:rPr>
              <a:t>Enhance social connections</a:t>
            </a:r>
          </a:p>
        </p:txBody>
      </p:sp>
      <p:sp>
        <p:nvSpPr>
          <p:cNvPr name="Freeform 13" id="13"/>
          <p:cNvSpPr/>
          <p:nvPr/>
        </p:nvSpPr>
        <p:spPr>
          <a:xfrm flipH="false" flipV="false" rot="0">
            <a:off x="6646957" y="1627242"/>
            <a:ext cx="2220402" cy="2167125"/>
          </a:xfrm>
          <a:custGeom>
            <a:avLst/>
            <a:gdLst/>
            <a:ahLst/>
            <a:cxnLst/>
            <a:rect r="r" b="b" t="t" l="l"/>
            <a:pathLst>
              <a:path h="2167125" w="2220402">
                <a:moveTo>
                  <a:pt x="0" y="0"/>
                </a:moveTo>
                <a:lnTo>
                  <a:pt x="2220402" y="0"/>
                </a:lnTo>
                <a:lnTo>
                  <a:pt x="2220402" y="2167125"/>
                </a:lnTo>
                <a:lnTo>
                  <a:pt x="0" y="2167125"/>
                </a:lnTo>
                <a:lnTo>
                  <a:pt x="0" y="0"/>
                </a:lnTo>
                <a:close/>
              </a:path>
            </a:pathLst>
          </a:custGeom>
          <a:blipFill>
            <a:blip r:embed="rId4"/>
            <a:stretch>
              <a:fillRect l="0" t="0" r="-1542" b="-12227"/>
            </a:stretch>
          </a:blipFill>
        </p:spPr>
      </p:sp>
      <p:sp>
        <p:nvSpPr>
          <p:cNvPr name="Freeform 14" id="14"/>
          <p:cNvSpPr/>
          <p:nvPr/>
        </p:nvSpPr>
        <p:spPr>
          <a:xfrm flipH="false" flipV="false" rot="0">
            <a:off x="1028700" y="1028700"/>
            <a:ext cx="2975851" cy="2247016"/>
          </a:xfrm>
          <a:custGeom>
            <a:avLst/>
            <a:gdLst/>
            <a:ahLst/>
            <a:cxnLst/>
            <a:rect r="r" b="b" t="t" l="l"/>
            <a:pathLst>
              <a:path h="2247016" w="2975851">
                <a:moveTo>
                  <a:pt x="0" y="0"/>
                </a:moveTo>
                <a:lnTo>
                  <a:pt x="2975851" y="0"/>
                </a:lnTo>
                <a:lnTo>
                  <a:pt x="2975851" y="2247016"/>
                </a:lnTo>
                <a:lnTo>
                  <a:pt x="0" y="2247016"/>
                </a:lnTo>
                <a:lnTo>
                  <a:pt x="0" y="0"/>
                </a:lnTo>
                <a:close/>
              </a:path>
            </a:pathLst>
          </a:custGeom>
          <a:blipFill>
            <a:blip r:embed="rId5"/>
            <a:stretch>
              <a:fillRect l="-26050" t="-32528" r="-23445" b="-65456"/>
            </a:stretch>
          </a:blipFill>
        </p:spPr>
      </p:sp>
      <p:sp>
        <p:nvSpPr>
          <p:cNvPr name="TextBox 15" id="15"/>
          <p:cNvSpPr txBox="true"/>
          <p:nvPr/>
        </p:nvSpPr>
        <p:spPr>
          <a:xfrm rot="0">
            <a:off x="5785298" y="3811144"/>
            <a:ext cx="4294349" cy="1109345"/>
          </a:xfrm>
          <a:prstGeom prst="rect">
            <a:avLst/>
          </a:prstGeom>
        </p:spPr>
        <p:txBody>
          <a:bodyPr anchor="t" rtlCol="false" tIns="0" lIns="0" bIns="0" rIns="0">
            <a:spAutoFit/>
          </a:bodyPr>
          <a:lstStyle/>
          <a:p>
            <a:pPr algn="ctr">
              <a:lnSpc>
                <a:spcPts val="4480"/>
              </a:lnSpc>
            </a:pPr>
            <a:r>
              <a:rPr lang="en-US" sz="3200" spc="-262">
                <a:solidFill>
                  <a:srgbClr val="000000"/>
                </a:solidFill>
                <a:latin typeface="Public Sans"/>
                <a:ea typeface="Public Sans"/>
                <a:cs typeface="Public Sans"/>
                <a:sym typeface="Public Sans"/>
              </a:rPr>
              <a:t> Memory Aid Integration</a:t>
            </a:r>
          </a:p>
          <a:p>
            <a:pPr algn="ctr">
              <a:lnSpc>
                <a:spcPts val="4480"/>
              </a:lnSpc>
              <a:spcBef>
                <a:spcPct val="0"/>
              </a:spcBef>
            </a:pPr>
          </a:p>
        </p:txBody>
      </p:sp>
    </p:spTree>
  </p:cSld>
  <p:clrMapOvr>
    <a:masterClrMapping/>
  </p:clrMapOvr>
</p:sld>
</file>

<file path=ppt/slides/slide54.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38411" y="9934351"/>
            <a:ext cx="17220889" cy="9178221"/>
            <a:chOff x="0" y="0"/>
            <a:chExt cx="4535543" cy="2417309"/>
          </a:xfrm>
        </p:grpSpPr>
        <p:sp>
          <p:nvSpPr>
            <p:cNvPr name="Freeform 3" id="3"/>
            <p:cNvSpPr/>
            <p:nvPr/>
          </p:nvSpPr>
          <p:spPr>
            <a:xfrm flipH="false" flipV="false" rot="0">
              <a:off x="0" y="0"/>
              <a:ext cx="4535543" cy="2417309"/>
            </a:xfrm>
            <a:custGeom>
              <a:avLst/>
              <a:gdLst/>
              <a:ahLst/>
              <a:cxnLst/>
              <a:rect r="r" b="b" t="t" l="l"/>
              <a:pathLst>
                <a:path h="2417309" w="4535543">
                  <a:moveTo>
                    <a:pt x="44957" y="0"/>
                  </a:moveTo>
                  <a:lnTo>
                    <a:pt x="4490586" y="0"/>
                  </a:lnTo>
                  <a:cubicBezTo>
                    <a:pt x="4515415" y="0"/>
                    <a:pt x="4535543" y="20128"/>
                    <a:pt x="4535543" y="44957"/>
                  </a:cubicBezTo>
                  <a:lnTo>
                    <a:pt x="4535543" y="2372353"/>
                  </a:lnTo>
                  <a:cubicBezTo>
                    <a:pt x="4535543" y="2397182"/>
                    <a:pt x="4515415" y="2417309"/>
                    <a:pt x="4490586" y="2417309"/>
                  </a:cubicBezTo>
                  <a:lnTo>
                    <a:pt x="44957" y="2417309"/>
                  </a:lnTo>
                  <a:cubicBezTo>
                    <a:pt x="33033" y="2417309"/>
                    <a:pt x="21598" y="2412573"/>
                    <a:pt x="13167" y="2404142"/>
                  </a:cubicBezTo>
                  <a:cubicBezTo>
                    <a:pt x="4736" y="2395711"/>
                    <a:pt x="0" y="2384276"/>
                    <a:pt x="0" y="2372353"/>
                  </a:cubicBezTo>
                  <a:lnTo>
                    <a:pt x="0" y="44957"/>
                  </a:lnTo>
                  <a:cubicBezTo>
                    <a:pt x="0" y="20128"/>
                    <a:pt x="20128" y="0"/>
                    <a:pt x="44957" y="0"/>
                  </a:cubicBezTo>
                  <a:close/>
                </a:path>
              </a:pathLst>
            </a:custGeom>
            <a:solidFill>
              <a:srgbClr val="FFFFFF"/>
            </a:solidFill>
            <a:ln cap="rnd">
              <a:noFill/>
              <a:prstDash val="solid"/>
              <a:round/>
            </a:ln>
          </p:spPr>
        </p:sp>
        <p:sp>
          <p:nvSpPr>
            <p:cNvPr name="TextBox 4" id="4"/>
            <p:cNvSpPr txBox="true"/>
            <p:nvPr/>
          </p:nvSpPr>
          <p:spPr>
            <a:xfrm>
              <a:off x="0" y="-57150"/>
              <a:ext cx="4535543" cy="2474459"/>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1028700" y="123825"/>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Research Gap</a:t>
            </a:r>
          </a:p>
        </p:txBody>
      </p:sp>
      <p:graphicFrame>
        <p:nvGraphicFramePr>
          <p:cNvPr name="Table 6" id="6"/>
          <p:cNvGraphicFramePr>
            <a:graphicFrameLocks noGrp="true"/>
          </p:cNvGraphicFramePr>
          <p:nvPr/>
        </p:nvGraphicFramePr>
        <p:xfrm>
          <a:off x="887161" y="1156833"/>
          <a:ext cx="16792544" cy="8777518"/>
        </p:xfrm>
        <a:graphic>
          <a:graphicData uri="http://schemas.openxmlformats.org/drawingml/2006/table">
            <a:tbl>
              <a:tblPr/>
              <a:tblGrid>
                <a:gridCol w="6585106"/>
                <a:gridCol w="2300536"/>
                <a:gridCol w="2441814"/>
                <a:gridCol w="2437769"/>
                <a:gridCol w="3027319"/>
              </a:tblGrid>
              <a:tr h="1701833">
                <a:tc>
                  <a:txBody>
                    <a:bodyPr anchor="t" rtlCol="false"/>
                    <a:lstStyle/>
                    <a:p>
                      <a:pPr algn="ctr">
                        <a:lnSpc>
                          <a:spcPts val="3359"/>
                        </a:lnSpc>
                        <a:defRPr/>
                      </a:pPr>
                      <a:r>
                        <a:rPr lang="en-US" sz="2399" b="true">
                          <a:solidFill>
                            <a:srgbClr val="000000"/>
                          </a:solidFill>
                          <a:latin typeface="Public Sans Bold"/>
                          <a:ea typeface="Public Sans Bold"/>
                          <a:cs typeface="Public Sans Bold"/>
                          <a:sym typeface="Public Sans Bold"/>
                        </a:rPr>
                        <a:t>Feature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659"/>
                        </a:lnSpc>
                        <a:defRPr/>
                      </a:pPr>
                      <a:r>
                        <a:rPr lang="en-US" sz="1899" b="true">
                          <a:solidFill>
                            <a:srgbClr val="000000"/>
                          </a:solidFill>
                          <a:latin typeface="Public Sans Bold"/>
                          <a:ea typeface="Public Sans Bold"/>
                          <a:cs typeface="Public Sans Bold"/>
                          <a:sym typeface="Public Sans Bold"/>
                        </a:rPr>
                        <a:t>Research 01</a:t>
                      </a:r>
                      <a:endParaRPr lang="en-US" sz="1100"/>
                    </a:p>
                    <a:p>
                      <a:pPr algn="ctr">
                        <a:lnSpc>
                          <a:spcPts val="2659"/>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659"/>
                        </a:lnSpc>
                        <a:defRPr/>
                      </a:pPr>
                      <a:r>
                        <a:rPr lang="en-US" sz="1899" b="true">
                          <a:solidFill>
                            <a:srgbClr val="000000"/>
                          </a:solidFill>
                          <a:latin typeface="Public Sans Bold"/>
                          <a:ea typeface="Public Sans Bold"/>
                          <a:cs typeface="Public Sans Bold"/>
                          <a:sym typeface="Public Sans Bold"/>
                        </a:rPr>
                        <a:t>Research 02</a:t>
                      </a:r>
                      <a:endParaRPr lang="en-US" sz="1100"/>
                    </a:p>
                    <a:p>
                      <a:pPr algn="ctr">
                        <a:lnSpc>
                          <a:spcPts val="2659"/>
                        </a:lnSpc>
                      </a:pP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659"/>
                        </a:lnSpc>
                        <a:defRPr/>
                      </a:pPr>
                      <a:r>
                        <a:rPr lang="en-US" sz="1899" b="true">
                          <a:solidFill>
                            <a:srgbClr val="000000"/>
                          </a:solidFill>
                          <a:latin typeface="Public Sans Bold"/>
                          <a:ea typeface="Public Sans Bold"/>
                          <a:cs typeface="Public Sans Bold"/>
                          <a:sym typeface="Public Sans Bold"/>
                        </a:rPr>
                        <a:t>Research 03</a:t>
                      </a:r>
                      <a:endParaRPr lang="en-US" sz="1100"/>
                    </a:p>
                    <a:p>
                      <a:pPr algn="ctr">
                        <a:lnSpc>
                          <a:spcPts val="2659"/>
                        </a:lnSpc>
                      </a:pPr>
                      <a:r>
                        <a:rPr lang="en-US" sz="1899" b="true">
                          <a:solidFill>
                            <a:srgbClr val="000000"/>
                          </a:solidFill>
                          <a:latin typeface="Public Sans Bold"/>
                          <a:ea typeface="Public Sans Bold"/>
                          <a:cs typeface="Public Sans Bold"/>
                          <a:sym typeface="Public Sans Bold"/>
                        </a:rPr>
                        <a:t>  </a:t>
                      </a: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2100"/>
                        </a:lnSpc>
                        <a:defRPr/>
                      </a:pPr>
                      <a:endParaRPr lang="en-US" sz="1100"/>
                    </a:p>
                    <a:p>
                      <a:pPr algn="ctr">
                        <a:lnSpc>
                          <a:spcPts val="2659"/>
                        </a:lnSpc>
                      </a:pPr>
                      <a:r>
                        <a:rPr lang="en-US" sz="1899" b="true">
                          <a:solidFill>
                            <a:srgbClr val="000000"/>
                          </a:solidFill>
                          <a:latin typeface="Public Sans Bold"/>
                          <a:ea typeface="Public Sans Bold"/>
                          <a:cs typeface="Public Sans Bold"/>
                          <a:sym typeface="Public Sans Bold"/>
                        </a:rPr>
                        <a:t>  </a:t>
                      </a:r>
                      <a:r>
                        <a:rPr lang="en-US" sz="1899" b="true">
                          <a:solidFill>
                            <a:srgbClr val="000000"/>
                          </a:solidFill>
                          <a:latin typeface="Public Sans Bold"/>
                          <a:ea typeface="Public Sans Bold"/>
                          <a:cs typeface="Public Sans Bold"/>
                          <a:sym typeface="Public Sans Bold"/>
                        </a:rPr>
                        <a:t>Proposed System</a:t>
                      </a:r>
                    </a:p>
                    <a:p>
                      <a:pPr algn="ctr">
                        <a:lnSpc>
                          <a:spcPts val="2100"/>
                        </a:lnSpc>
                      </a:pPr>
                      <a:r>
                        <a:rPr lang="en-US" sz="1500" b="true">
                          <a:solidFill>
                            <a:srgbClr val="000000"/>
                          </a:solidFill>
                          <a:latin typeface="Public Sans Bold"/>
                          <a:ea typeface="Public Sans Bold"/>
                          <a:cs typeface="Public Sans Bold"/>
                          <a:sym typeface="Public Sans Bold"/>
                        </a:rPr>
                        <a:t>  </a:t>
                      </a:r>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909734">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 Visual &amp; Auditory  Functionality</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04958">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NLP base  AI Voice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799"/>
                        </a:lnSpc>
                        <a:defRPr/>
                      </a:pPr>
                      <a:r>
                        <a:rPr lang="en-US" sz="19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95536">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Caregiver Management Access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22047">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Real-Time Notification System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3359"/>
                        </a:lnSpc>
                        <a:defRPr/>
                      </a:pPr>
                      <a:r>
                        <a:rPr lang="en-US" sz="23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22047">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Memory Aid Integration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3359"/>
                        </a:lnSpc>
                        <a:defRPr/>
                      </a:pPr>
                      <a:r>
                        <a:rPr lang="en-US" sz="23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18782">
                <a:tc>
                  <a:txBody>
                    <a:bodyPr anchor="t" rtlCol="false"/>
                    <a:lstStyle/>
                    <a:p>
                      <a:pPr algn="ctr">
                        <a:lnSpc>
                          <a:spcPts val="2239"/>
                        </a:lnSpc>
                        <a:defRPr/>
                      </a:pPr>
                      <a:r>
                        <a:rPr lang="en-US" sz="1599">
                          <a:solidFill>
                            <a:srgbClr val="000000"/>
                          </a:solidFill>
                          <a:latin typeface="Arimo"/>
                          <a:ea typeface="Arimo"/>
                          <a:cs typeface="Arimo"/>
                          <a:sym typeface="Arimo"/>
                        </a:rPr>
                        <a:t>    Medicine Photo Recognition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1002582">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 Routine Tracking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659"/>
                        </a:lnSpc>
                        <a:defRPr/>
                      </a:pPr>
                      <a:r>
                        <a:rPr lang="en-US" sz="18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l">
                        <a:lnSpc>
                          <a:spcPts val="2799"/>
                        </a:lnSpc>
                        <a:defRPr/>
                      </a:pPr>
                      <a:r>
                        <a:rPr lang="en-US" sz="1999">
                          <a:solidFill>
                            <a:srgbClr val="000000"/>
                          </a:solidFill>
                          <a:latin typeface="Arimo"/>
                          <a:ea typeface="Arimo"/>
                          <a:cs typeface="Arimo"/>
                          <a:sym typeface="Arimo"/>
                        </a:rPr>
                        <a: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49761" y="0"/>
            <a:ext cx="9838239" cy="10287000"/>
            <a:chOff x="0" y="0"/>
            <a:chExt cx="2591141" cy="2709333"/>
          </a:xfrm>
        </p:grpSpPr>
        <p:sp>
          <p:nvSpPr>
            <p:cNvPr name="Freeform 3" id="3"/>
            <p:cNvSpPr/>
            <p:nvPr/>
          </p:nvSpPr>
          <p:spPr>
            <a:xfrm flipH="false" flipV="false" rot="0">
              <a:off x="0" y="0"/>
              <a:ext cx="2591141" cy="2709333"/>
            </a:xfrm>
            <a:custGeom>
              <a:avLst/>
              <a:gdLst/>
              <a:ahLst/>
              <a:cxnLst/>
              <a:rect r="r" b="b" t="t" l="l"/>
              <a:pathLst>
                <a:path h="2709333" w="2591141">
                  <a:moveTo>
                    <a:pt x="0" y="0"/>
                  </a:moveTo>
                  <a:lnTo>
                    <a:pt x="2591141" y="0"/>
                  </a:lnTo>
                  <a:lnTo>
                    <a:pt x="2591141" y="2709333"/>
                  </a:lnTo>
                  <a:lnTo>
                    <a:pt x="0" y="2709333"/>
                  </a:lnTo>
                  <a:close/>
                </a:path>
              </a:pathLst>
            </a:custGeom>
            <a:solidFill>
              <a:srgbClr val="DBE5EA"/>
            </a:solidFill>
          </p:spPr>
        </p:sp>
        <p:sp>
          <p:nvSpPr>
            <p:cNvPr name="TextBox 4" id="4"/>
            <p:cNvSpPr txBox="true"/>
            <p:nvPr/>
          </p:nvSpPr>
          <p:spPr>
            <a:xfrm>
              <a:off x="0" y="-123825"/>
              <a:ext cx="2591141"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8609980" y="1176922"/>
            <a:ext cx="4278753" cy="5159930"/>
          </a:xfrm>
          <a:custGeom>
            <a:avLst/>
            <a:gdLst/>
            <a:ahLst/>
            <a:cxnLst/>
            <a:rect r="r" b="b" t="t" l="l"/>
            <a:pathLst>
              <a:path h="5159930" w="4278753">
                <a:moveTo>
                  <a:pt x="0" y="0"/>
                </a:moveTo>
                <a:lnTo>
                  <a:pt x="4278753" y="0"/>
                </a:lnTo>
                <a:lnTo>
                  <a:pt x="4278753" y="5159930"/>
                </a:lnTo>
                <a:lnTo>
                  <a:pt x="0" y="5159930"/>
                </a:lnTo>
                <a:lnTo>
                  <a:pt x="0" y="0"/>
                </a:lnTo>
                <a:close/>
              </a:path>
            </a:pathLst>
          </a:custGeom>
          <a:blipFill>
            <a:blip r:embed="rId2"/>
            <a:stretch>
              <a:fillRect l="-37629" t="0" r="-43261" b="0"/>
            </a:stretch>
          </a:blipFill>
        </p:spPr>
      </p:sp>
      <p:sp>
        <p:nvSpPr>
          <p:cNvPr name="Freeform 6" id="6"/>
          <p:cNvSpPr/>
          <p:nvPr/>
        </p:nvSpPr>
        <p:spPr>
          <a:xfrm flipH="false" flipV="false" rot="0">
            <a:off x="13368880" y="3778922"/>
            <a:ext cx="4783025" cy="3188683"/>
          </a:xfrm>
          <a:custGeom>
            <a:avLst/>
            <a:gdLst/>
            <a:ahLst/>
            <a:cxnLst/>
            <a:rect r="r" b="b" t="t" l="l"/>
            <a:pathLst>
              <a:path h="3188683" w="4783025">
                <a:moveTo>
                  <a:pt x="0" y="0"/>
                </a:moveTo>
                <a:lnTo>
                  <a:pt x="4783025" y="0"/>
                </a:lnTo>
                <a:lnTo>
                  <a:pt x="4783025" y="3188683"/>
                </a:lnTo>
                <a:lnTo>
                  <a:pt x="0" y="3188683"/>
                </a:lnTo>
                <a:lnTo>
                  <a:pt x="0" y="0"/>
                </a:lnTo>
                <a:close/>
              </a:path>
            </a:pathLst>
          </a:custGeom>
          <a:blipFill>
            <a:blip r:embed="rId3"/>
            <a:stretch>
              <a:fillRect l="0" t="0" r="0" b="0"/>
            </a:stretch>
          </a:blipFill>
        </p:spPr>
      </p:sp>
      <p:sp>
        <p:nvSpPr>
          <p:cNvPr name="TextBox 7" id="7"/>
          <p:cNvSpPr txBox="true"/>
          <p:nvPr/>
        </p:nvSpPr>
        <p:spPr>
          <a:xfrm rot="0">
            <a:off x="1357627" y="464390"/>
            <a:ext cx="4968700" cy="817618"/>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Methodology</a:t>
            </a:r>
          </a:p>
        </p:txBody>
      </p:sp>
      <p:sp>
        <p:nvSpPr>
          <p:cNvPr name="Freeform 8" id="8"/>
          <p:cNvSpPr/>
          <p:nvPr/>
        </p:nvSpPr>
        <p:spPr>
          <a:xfrm flipH="true" flipV="false" rot="0">
            <a:off x="8715687" y="0"/>
            <a:ext cx="3916208" cy="3957129"/>
          </a:xfrm>
          <a:custGeom>
            <a:avLst/>
            <a:gdLst/>
            <a:ahLst/>
            <a:cxnLst/>
            <a:rect r="r" b="b" t="t" l="l"/>
            <a:pathLst>
              <a:path h="3957129" w="3916208">
                <a:moveTo>
                  <a:pt x="3916207" y="0"/>
                </a:moveTo>
                <a:lnTo>
                  <a:pt x="0" y="0"/>
                </a:lnTo>
                <a:lnTo>
                  <a:pt x="0" y="3957129"/>
                </a:lnTo>
                <a:lnTo>
                  <a:pt x="3916207" y="3957129"/>
                </a:lnTo>
                <a:lnTo>
                  <a:pt x="3916207" y="0"/>
                </a:lnTo>
                <a:close/>
              </a:path>
            </a:pathLst>
          </a:custGeom>
          <a:blipFill>
            <a:blip r:embed="rId4">
              <a:alphaModFix amt="12000"/>
            </a:blip>
            <a:stretch>
              <a:fillRect l="-114288" t="0" r="0" b="-19290"/>
            </a:stretch>
          </a:blipFill>
        </p:spPr>
      </p:sp>
      <p:sp>
        <p:nvSpPr>
          <p:cNvPr name="AutoShape 9" id="9"/>
          <p:cNvSpPr/>
          <p:nvPr/>
        </p:nvSpPr>
        <p:spPr>
          <a:xfrm>
            <a:off x="266930" y="1601096"/>
            <a:ext cx="6492240" cy="0"/>
          </a:xfrm>
          <a:prstGeom prst="line">
            <a:avLst/>
          </a:prstGeom>
          <a:ln cap="flat" w="9525">
            <a:solidFill>
              <a:srgbClr val="0F4662"/>
            </a:solidFill>
            <a:prstDash val="solid"/>
            <a:headEnd type="none" len="sm" w="sm"/>
            <a:tailEnd type="none" len="sm" w="sm"/>
          </a:ln>
        </p:spPr>
      </p:sp>
      <p:sp>
        <p:nvSpPr>
          <p:cNvPr name="Freeform 10" id="10"/>
          <p:cNvSpPr/>
          <p:nvPr/>
        </p:nvSpPr>
        <p:spPr>
          <a:xfrm flipH="false" flipV="false" rot="0">
            <a:off x="104775" y="5309870"/>
            <a:ext cx="8257218" cy="4926867"/>
          </a:xfrm>
          <a:custGeom>
            <a:avLst/>
            <a:gdLst/>
            <a:ahLst/>
            <a:cxnLst/>
            <a:rect r="r" b="b" t="t" l="l"/>
            <a:pathLst>
              <a:path h="4926867" w="8257218">
                <a:moveTo>
                  <a:pt x="0" y="0"/>
                </a:moveTo>
                <a:lnTo>
                  <a:pt x="8257218" y="0"/>
                </a:lnTo>
                <a:lnTo>
                  <a:pt x="8257218" y="4926867"/>
                </a:lnTo>
                <a:lnTo>
                  <a:pt x="0" y="4926867"/>
                </a:lnTo>
                <a:lnTo>
                  <a:pt x="0" y="0"/>
                </a:lnTo>
                <a:close/>
              </a:path>
            </a:pathLst>
          </a:custGeom>
          <a:blipFill>
            <a:blip r:embed="rId5"/>
            <a:stretch>
              <a:fillRect l="0" t="0" r="0" b="-4747"/>
            </a:stretch>
          </a:blipFill>
        </p:spPr>
      </p:sp>
      <p:sp>
        <p:nvSpPr>
          <p:cNvPr name="Freeform 11" id="11"/>
          <p:cNvSpPr/>
          <p:nvPr/>
        </p:nvSpPr>
        <p:spPr>
          <a:xfrm flipH="false" flipV="false" rot="0">
            <a:off x="13136719" y="172802"/>
            <a:ext cx="4792494" cy="3497225"/>
          </a:xfrm>
          <a:custGeom>
            <a:avLst/>
            <a:gdLst/>
            <a:ahLst/>
            <a:cxnLst/>
            <a:rect r="r" b="b" t="t" l="l"/>
            <a:pathLst>
              <a:path h="3497225" w="4792494">
                <a:moveTo>
                  <a:pt x="0" y="0"/>
                </a:moveTo>
                <a:lnTo>
                  <a:pt x="4792494" y="0"/>
                </a:lnTo>
                <a:lnTo>
                  <a:pt x="4792494" y="3497225"/>
                </a:lnTo>
                <a:lnTo>
                  <a:pt x="0" y="3497225"/>
                </a:lnTo>
                <a:lnTo>
                  <a:pt x="0" y="0"/>
                </a:lnTo>
                <a:close/>
              </a:path>
            </a:pathLst>
          </a:custGeom>
          <a:blipFill>
            <a:blip r:embed="rId6"/>
            <a:stretch>
              <a:fillRect l="0" t="0" r="0" b="0"/>
            </a:stretch>
          </a:blipFill>
        </p:spPr>
      </p:sp>
      <p:sp>
        <p:nvSpPr>
          <p:cNvPr name="Freeform 12" id="12"/>
          <p:cNvSpPr/>
          <p:nvPr/>
        </p:nvSpPr>
        <p:spPr>
          <a:xfrm flipH="false" flipV="false" rot="0">
            <a:off x="9144000" y="7076500"/>
            <a:ext cx="4786847" cy="3160237"/>
          </a:xfrm>
          <a:custGeom>
            <a:avLst/>
            <a:gdLst/>
            <a:ahLst/>
            <a:cxnLst/>
            <a:rect r="r" b="b" t="t" l="l"/>
            <a:pathLst>
              <a:path h="3160237" w="4786847">
                <a:moveTo>
                  <a:pt x="0" y="0"/>
                </a:moveTo>
                <a:lnTo>
                  <a:pt x="4786847" y="0"/>
                </a:lnTo>
                <a:lnTo>
                  <a:pt x="4786847" y="3160237"/>
                </a:lnTo>
                <a:lnTo>
                  <a:pt x="0" y="3160237"/>
                </a:lnTo>
                <a:lnTo>
                  <a:pt x="0" y="0"/>
                </a:lnTo>
                <a:close/>
              </a:path>
            </a:pathLst>
          </a:custGeom>
          <a:blipFill>
            <a:blip r:embed="rId7"/>
            <a:stretch>
              <a:fillRect l="0" t="-490" r="0" b="-490"/>
            </a:stretch>
          </a:blipFill>
        </p:spPr>
      </p:sp>
      <p:sp>
        <p:nvSpPr>
          <p:cNvPr name="TextBox 13" id="13"/>
          <p:cNvSpPr txBox="true"/>
          <p:nvPr/>
        </p:nvSpPr>
        <p:spPr>
          <a:xfrm rot="0">
            <a:off x="104775" y="3067912"/>
            <a:ext cx="8209847" cy="688975"/>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System Architecture Diagram</a:t>
            </a:r>
          </a:p>
        </p:txBody>
      </p:sp>
      <p:sp>
        <p:nvSpPr>
          <p:cNvPr name="TextBox 14" id="14"/>
          <p:cNvSpPr txBox="true"/>
          <p:nvPr/>
        </p:nvSpPr>
        <p:spPr>
          <a:xfrm rot="0">
            <a:off x="104775" y="2388513"/>
            <a:ext cx="4698894" cy="688924"/>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Requirements</a:t>
            </a:r>
          </a:p>
        </p:txBody>
      </p:sp>
      <p:sp>
        <p:nvSpPr>
          <p:cNvPr name="TextBox 15" id="15"/>
          <p:cNvSpPr txBox="true"/>
          <p:nvPr/>
        </p:nvSpPr>
        <p:spPr>
          <a:xfrm rot="0">
            <a:off x="104775" y="1706461"/>
            <a:ext cx="4698894" cy="688975"/>
          </a:xfrm>
          <a:prstGeom prst="rect">
            <a:avLst/>
          </a:prstGeom>
        </p:spPr>
        <p:txBody>
          <a:bodyPr anchor="t" rtlCol="false" tIns="0" lIns="0" bIns="0" rIns="0">
            <a:spAutoFit/>
          </a:bodyPr>
          <a:lstStyle/>
          <a:p>
            <a:pPr algn="l" marL="863599" indent="-431800" lvl="1">
              <a:lnSpc>
                <a:spcPts val="5599"/>
              </a:lnSpc>
              <a:spcBef>
                <a:spcPct val="0"/>
              </a:spcBef>
              <a:buFont typeface="Arial"/>
              <a:buChar char="•"/>
            </a:pPr>
            <a:r>
              <a:rPr lang="en-US" sz="3999" spc="-327">
                <a:solidFill>
                  <a:srgbClr val="13508B"/>
                </a:solidFill>
                <a:latin typeface="Public Sans"/>
                <a:ea typeface="Public Sans"/>
                <a:cs typeface="Public Sans"/>
                <a:sym typeface="Public Sans"/>
              </a:rPr>
              <a:t>Technologies</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0652" y="2604796"/>
            <a:ext cx="2240656" cy="2053001"/>
          </a:xfrm>
          <a:custGeom>
            <a:avLst/>
            <a:gdLst/>
            <a:ahLst/>
            <a:cxnLst/>
            <a:rect r="r" b="b" t="t" l="l"/>
            <a:pathLst>
              <a:path h="2053001" w="2240656">
                <a:moveTo>
                  <a:pt x="0" y="0"/>
                </a:moveTo>
                <a:lnTo>
                  <a:pt x="2240656" y="0"/>
                </a:lnTo>
                <a:lnTo>
                  <a:pt x="2240656" y="2053001"/>
                </a:lnTo>
                <a:lnTo>
                  <a:pt x="0" y="2053001"/>
                </a:lnTo>
                <a:lnTo>
                  <a:pt x="0" y="0"/>
                </a:lnTo>
                <a:close/>
              </a:path>
            </a:pathLst>
          </a:custGeom>
          <a:blipFill>
            <a:blip r:embed="rId2"/>
            <a:stretch>
              <a:fillRect l="0" t="0" r="0" b="0"/>
            </a:stretch>
          </a:blipFill>
        </p:spPr>
      </p:sp>
      <p:sp>
        <p:nvSpPr>
          <p:cNvPr name="AutoShape 3" id="3"/>
          <p:cNvSpPr/>
          <p:nvPr/>
        </p:nvSpPr>
        <p:spPr>
          <a:xfrm>
            <a:off x="6629207" y="3067759"/>
            <a:ext cx="2547044" cy="33337"/>
          </a:xfrm>
          <a:prstGeom prst="line">
            <a:avLst/>
          </a:prstGeom>
          <a:ln cap="flat" w="66675">
            <a:solidFill>
              <a:srgbClr val="000000"/>
            </a:solidFill>
            <a:prstDash val="solid"/>
            <a:headEnd type="none" len="sm" w="sm"/>
            <a:tailEnd type="arrow" len="sm" w="med"/>
          </a:ln>
        </p:spPr>
      </p:sp>
      <p:sp>
        <p:nvSpPr>
          <p:cNvPr name="Freeform 4" id="4"/>
          <p:cNvSpPr/>
          <p:nvPr/>
        </p:nvSpPr>
        <p:spPr>
          <a:xfrm flipH="false" flipV="false" rot="0">
            <a:off x="10948969" y="6477820"/>
            <a:ext cx="2120882" cy="2328313"/>
          </a:xfrm>
          <a:custGeom>
            <a:avLst/>
            <a:gdLst/>
            <a:ahLst/>
            <a:cxnLst/>
            <a:rect r="r" b="b" t="t" l="l"/>
            <a:pathLst>
              <a:path h="2328313" w="2120882">
                <a:moveTo>
                  <a:pt x="0" y="0"/>
                </a:moveTo>
                <a:lnTo>
                  <a:pt x="2120881" y="0"/>
                </a:lnTo>
                <a:lnTo>
                  <a:pt x="2120881" y="2328313"/>
                </a:lnTo>
                <a:lnTo>
                  <a:pt x="0" y="23283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V="true">
            <a:off x="2966325" y="3308821"/>
            <a:ext cx="812527" cy="773018"/>
          </a:xfrm>
          <a:prstGeom prst="line">
            <a:avLst/>
          </a:prstGeom>
          <a:ln cap="flat" w="66675">
            <a:solidFill>
              <a:srgbClr val="000000"/>
            </a:solidFill>
            <a:prstDash val="solid"/>
            <a:headEnd type="none" len="sm" w="sm"/>
            <a:tailEnd type="arrow" len="sm" w="med"/>
          </a:ln>
        </p:spPr>
      </p:sp>
      <p:sp>
        <p:nvSpPr>
          <p:cNvPr name="Freeform 6" id="6"/>
          <p:cNvSpPr/>
          <p:nvPr/>
        </p:nvSpPr>
        <p:spPr>
          <a:xfrm flipH="false" flipV="false" rot="0">
            <a:off x="9636328" y="2181282"/>
            <a:ext cx="1772953" cy="1772953"/>
          </a:xfrm>
          <a:custGeom>
            <a:avLst/>
            <a:gdLst/>
            <a:ahLst/>
            <a:cxnLst/>
            <a:rect r="r" b="b" t="t" l="l"/>
            <a:pathLst>
              <a:path h="1772953" w="1772953">
                <a:moveTo>
                  <a:pt x="0" y="0"/>
                </a:moveTo>
                <a:lnTo>
                  <a:pt x="1772953" y="0"/>
                </a:lnTo>
                <a:lnTo>
                  <a:pt x="1772953" y="1772953"/>
                </a:lnTo>
                <a:lnTo>
                  <a:pt x="0" y="1772953"/>
                </a:lnTo>
                <a:lnTo>
                  <a:pt x="0" y="0"/>
                </a:lnTo>
                <a:close/>
              </a:path>
            </a:pathLst>
          </a:custGeom>
          <a:blipFill>
            <a:blip r:embed="rId5"/>
            <a:stretch>
              <a:fillRect l="0" t="0" r="0" b="0"/>
            </a:stretch>
          </a:blipFill>
        </p:spPr>
      </p:sp>
      <p:sp>
        <p:nvSpPr>
          <p:cNvPr name="Freeform 7" id="7"/>
          <p:cNvSpPr/>
          <p:nvPr/>
        </p:nvSpPr>
        <p:spPr>
          <a:xfrm flipH="false" flipV="false" rot="0">
            <a:off x="234729" y="6485154"/>
            <a:ext cx="2412502" cy="2412502"/>
          </a:xfrm>
          <a:custGeom>
            <a:avLst/>
            <a:gdLst/>
            <a:ahLst/>
            <a:cxnLst/>
            <a:rect r="r" b="b" t="t" l="l"/>
            <a:pathLst>
              <a:path h="2412502" w="2412502">
                <a:moveTo>
                  <a:pt x="0" y="0"/>
                </a:moveTo>
                <a:lnTo>
                  <a:pt x="2412503" y="0"/>
                </a:lnTo>
                <a:lnTo>
                  <a:pt x="2412503" y="2412503"/>
                </a:lnTo>
                <a:lnTo>
                  <a:pt x="0" y="2412503"/>
                </a:lnTo>
                <a:lnTo>
                  <a:pt x="0" y="0"/>
                </a:lnTo>
                <a:close/>
              </a:path>
            </a:pathLst>
          </a:custGeom>
          <a:blipFill>
            <a:blip r:embed="rId6"/>
            <a:stretch>
              <a:fillRect l="0" t="0" r="0" b="0"/>
            </a:stretch>
          </a:blipFill>
        </p:spPr>
      </p:sp>
      <p:sp>
        <p:nvSpPr>
          <p:cNvPr name="Freeform 8" id="8"/>
          <p:cNvSpPr/>
          <p:nvPr/>
        </p:nvSpPr>
        <p:spPr>
          <a:xfrm flipH="false" flipV="false" rot="0">
            <a:off x="3864708" y="2029526"/>
            <a:ext cx="2076466" cy="2076466"/>
          </a:xfrm>
          <a:custGeom>
            <a:avLst/>
            <a:gdLst/>
            <a:ahLst/>
            <a:cxnLst/>
            <a:rect r="r" b="b" t="t" l="l"/>
            <a:pathLst>
              <a:path h="2076466" w="2076466">
                <a:moveTo>
                  <a:pt x="0" y="0"/>
                </a:moveTo>
                <a:lnTo>
                  <a:pt x="2076466" y="0"/>
                </a:lnTo>
                <a:lnTo>
                  <a:pt x="2076466" y="2076466"/>
                </a:lnTo>
                <a:lnTo>
                  <a:pt x="0" y="2076466"/>
                </a:lnTo>
                <a:lnTo>
                  <a:pt x="0" y="0"/>
                </a:lnTo>
                <a:close/>
              </a:path>
            </a:pathLst>
          </a:custGeom>
          <a:blipFill>
            <a:blip r:embed="rId7"/>
            <a:stretch>
              <a:fillRect l="0" t="0" r="0" b="0"/>
            </a:stretch>
          </a:blipFill>
        </p:spPr>
      </p:sp>
      <p:sp>
        <p:nvSpPr>
          <p:cNvPr name="TextBox 9" id="9"/>
          <p:cNvSpPr txBox="true"/>
          <p:nvPr/>
        </p:nvSpPr>
        <p:spPr>
          <a:xfrm rot="0">
            <a:off x="3372588" y="4253541"/>
            <a:ext cx="4100736" cy="1038225"/>
          </a:xfrm>
          <a:prstGeom prst="rect">
            <a:avLst/>
          </a:prstGeom>
        </p:spPr>
        <p:txBody>
          <a:bodyPr anchor="t" rtlCol="false" tIns="0" lIns="0" bIns="0" rIns="0">
            <a:spAutoFit/>
          </a:bodyPr>
          <a:lstStyle/>
          <a:p>
            <a:pPr algn="ctr">
              <a:lnSpc>
                <a:spcPts val="4199"/>
              </a:lnSpc>
            </a:pPr>
            <a:r>
              <a:rPr lang="en-US" b="true" sz="2999" spc="-245">
                <a:solidFill>
                  <a:srgbClr val="000000"/>
                </a:solidFill>
                <a:latin typeface="Public Sans Bold"/>
                <a:ea typeface="Public Sans Bold"/>
                <a:cs typeface="Public Sans Bold"/>
                <a:sym typeface="Public Sans Bold"/>
              </a:rPr>
              <a:t>Add Medical prescriptions, </a:t>
            </a:r>
          </a:p>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another </a:t>
            </a:r>
          </a:p>
        </p:txBody>
      </p:sp>
      <p:sp>
        <p:nvSpPr>
          <p:cNvPr name="AutoShape 10" id="10"/>
          <p:cNvSpPr/>
          <p:nvPr/>
        </p:nvSpPr>
        <p:spPr>
          <a:xfrm flipV="true">
            <a:off x="2537082" y="5390203"/>
            <a:ext cx="1382511" cy="1394200"/>
          </a:xfrm>
          <a:prstGeom prst="line">
            <a:avLst/>
          </a:prstGeom>
          <a:ln cap="flat" w="66675">
            <a:solidFill>
              <a:srgbClr val="000000"/>
            </a:solidFill>
            <a:prstDash val="solid"/>
            <a:headEnd type="none" len="sm" w="sm"/>
            <a:tailEnd type="arrow" len="sm" w="med"/>
          </a:ln>
        </p:spPr>
      </p:sp>
      <p:sp>
        <p:nvSpPr>
          <p:cNvPr name="AutoShape 11" id="11"/>
          <p:cNvSpPr/>
          <p:nvPr/>
        </p:nvSpPr>
        <p:spPr>
          <a:xfrm>
            <a:off x="10867002" y="4657797"/>
            <a:ext cx="560472" cy="971406"/>
          </a:xfrm>
          <a:prstGeom prst="line">
            <a:avLst/>
          </a:prstGeom>
          <a:ln cap="flat" w="66675">
            <a:solidFill>
              <a:srgbClr val="000000"/>
            </a:solidFill>
            <a:prstDash val="solid"/>
            <a:headEnd type="none" len="sm" w="sm"/>
            <a:tailEnd type="arrow" len="sm" w="med"/>
          </a:ln>
        </p:spPr>
      </p:sp>
      <p:sp>
        <p:nvSpPr>
          <p:cNvPr name="AutoShape 12" id="12"/>
          <p:cNvSpPr/>
          <p:nvPr/>
        </p:nvSpPr>
        <p:spPr>
          <a:xfrm flipH="true" flipV="true">
            <a:off x="7473324" y="4805991"/>
            <a:ext cx="3475645" cy="2835985"/>
          </a:xfrm>
          <a:prstGeom prst="line">
            <a:avLst/>
          </a:prstGeom>
          <a:ln cap="flat" w="66675">
            <a:solidFill>
              <a:srgbClr val="000000"/>
            </a:solidFill>
            <a:prstDash val="solid"/>
            <a:headEnd type="none" len="sm" w="sm"/>
            <a:tailEnd type="arrow" len="sm" w="med"/>
          </a:ln>
        </p:spPr>
      </p:sp>
      <p:sp>
        <p:nvSpPr>
          <p:cNvPr name="AutoShape 13" id="13"/>
          <p:cNvSpPr/>
          <p:nvPr/>
        </p:nvSpPr>
        <p:spPr>
          <a:xfrm flipH="true">
            <a:off x="3864708" y="5291767"/>
            <a:ext cx="1558248" cy="2046446"/>
          </a:xfrm>
          <a:prstGeom prst="line">
            <a:avLst/>
          </a:prstGeom>
          <a:ln cap="flat" w="66675">
            <a:solidFill>
              <a:srgbClr val="000000"/>
            </a:solidFill>
            <a:prstDash val="solid"/>
            <a:headEnd type="none" len="sm" w="sm"/>
            <a:tailEnd type="arrow" len="sm" w="med"/>
          </a:ln>
        </p:spPr>
      </p:sp>
      <p:sp>
        <p:nvSpPr>
          <p:cNvPr name="AutoShape 14" id="14"/>
          <p:cNvSpPr/>
          <p:nvPr/>
        </p:nvSpPr>
        <p:spPr>
          <a:xfrm flipH="true">
            <a:off x="2537082" y="2181282"/>
            <a:ext cx="1382511" cy="397332"/>
          </a:xfrm>
          <a:prstGeom prst="line">
            <a:avLst/>
          </a:prstGeom>
          <a:ln cap="flat" w="66675">
            <a:solidFill>
              <a:srgbClr val="000000"/>
            </a:solidFill>
            <a:prstDash val="solid"/>
            <a:headEnd type="none" len="sm" w="sm"/>
            <a:tailEnd type="arrow" len="sm" w="med"/>
          </a:ln>
        </p:spPr>
      </p:sp>
      <p:sp>
        <p:nvSpPr>
          <p:cNvPr name="Freeform 15" id="15"/>
          <p:cNvSpPr/>
          <p:nvPr/>
        </p:nvSpPr>
        <p:spPr>
          <a:xfrm flipH="false" flipV="false" rot="0">
            <a:off x="14280603" y="2333289"/>
            <a:ext cx="3060664" cy="1601747"/>
          </a:xfrm>
          <a:custGeom>
            <a:avLst/>
            <a:gdLst/>
            <a:ahLst/>
            <a:cxnLst/>
            <a:rect r="r" b="b" t="t" l="l"/>
            <a:pathLst>
              <a:path h="1601747" w="3060664">
                <a:moveTo>
                  <a:pt x="0" y="0"/>
                </a:moveTo>
                <a:lnTo>
                  <a:pt x="3060664" y="0"/>
                </a:lnTo>
                <a:lnTo>
                  <a:pt x="3060664" y="1601748"/>
                </a:lnTo>
                <a:lnTo>
                  <a:pt x="0" y="1601748"/>
                </a:lnTo>
                <a:lnTo>
                  <a:pt x="0" y="0"/>
                </a:lnTo>
                <a:close/>
              </a:path>
            </a:pathLst>
          </a:custGeom>
          <a:blipFill>
            <a:blip r:embed="rId8"/>
            <a:stretch>
              <a:fillRect l="0" t="0" r="0" b="0"/>
            </a:stretch>
          </a:blipFill>
        </p:spPr>
      </p:sp>
      <p:sp>
        <p:nvSpPr>
          <p:cNvPr name="TextBox 16" id="16"/>
          <p:cNvSpPr txBox="true"/>
          <p:nvPr/>
        </p:nvSpPr>
        <p:spPr>
          <a:xfrm rot="0">
            <a:off x="330628" y="326055"/>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System Architecture Diagram</a:t>
            </a:r>
          </a:p>
        </p:txBody>
      </p:sp>
      <p:sp>
        <p:nvSpPr>
          <p:cNvPr name="TextBox 17" id="17"/>
          <p:cNvSpPr txBox="true"/>
          <p:nvPr/>
        </p:nvSpPr>
        <p:spPr>
          <a:xfrm rot="0">
            <a:off x="1165995" y="5225092"/>
            <a:ext cx="721816"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User</a:t>
            </a:r>
          </a:p>
        </p:txBody>
      </p:sp>
      <p:sp>
        <p:nvSpPr>
          <p:cNvPr name="TextBox 18" id="18"/>
          <p:cNvSpPr txBox="true"/>
          <p:nvPr/>
        </p:nvSpPr>
        <p:spPr>
          <a:xfrm rot="0">
            <a:off x="8655321" y="4029704"/>
            <a:ext cx="4020592"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Set reminders  to calendar </a:t>
            </a:r>
          </a:p>
        </p:txBody>
      </p:sp>
      <p:sp>
        <p:nvSpPr>
          <p:cNvPr name="TextBox 19" id="19"/>
          <p:cNvSpPr txBox="true"/>
          <p:nvPr/>
        </p:nvSpPr>
        <p:spPr>
          <a:xfrm rot="0">
            <a:off x="11188584" y="8830982"/>
            <a:ext cx="1487329"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Database</a:t>
            </a:r>
          </a:p>
        </p:txBody>
      </p:sp>
      <p:sp>
        <p:nvSpPr>
          <p:cNvPr name="TextBox 20" id="20"/>
          <p:cNvSpPr txBox="true"/>
          <p:nvPr/>
        </p:nvSpPr>
        <p:spPr>
          <a:xfrm rot="0">
            <a:off x="330628" y="8830982"/>
            <a:ext cx="2392552"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caregivers</a:t>
            </a:r>
          </a:p>
        </p:txBody>
      </p:sp>
      <p:sp>
        <p:nvSpPr>
          <p:cNvPr name="TextBox 21" id="21"/>
          <p:cNvSpPr txBox="true"/>
          <p:nvPr/>
        </p:nvSpPr>
        <p:spPr>
          <a:xfrm rot="0">
            <a:off x="8112626" y="6717728"/>
            <a:ext cx="1523702"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Feedback</a:t>
            </a:r>
          </a:p>
        </p:txBody>
      </p:sp>
      <p:sp>
        <p:nvSpPr>
          <p:cNvPr name="TextBox 22" id="22"/>
          <p:cNvSpPr txBox="true"/>
          <p:nvPr/>
        </p:nvSpPr>
        <p:spPr>
          <a:xfrm rot="0">
            <a:off x="3067035" y="7400893"/>
            <a:ext cx="3671813"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Reminders notifications </a:t>
            </a:r>
          </a:p>
        </p:txBody>
      </p:sp>
      <p:sp>
        <p:nvSpPr>
          <p:cNvPr name="TextBox 23" id="23"/>
          <p:cNvSpPr txBox="true"/>
          <p:nvPr/>
        </p:nvSpPr>
        <p:spPr>
          <a:xfrm rot="0">
            <a:off x="1887812" y="1962851"/>
            <a:ext cx="1523702" cy="514350"/>
          </a:xfrm>
          <a:prstGeom prst="rect">
            <a:avLst/>
          </a:prstGeom>
        </p:spPr>
        <p:txBody>
          <a:bodyPr anchor="t" rtlCol="false" tIns="0" lIns="0" bIns="0" rIns="0">
            <a:spAutoFit/>
          </a:bodyPr>
          <a:lstStyle/>
          <a:p>
            <a:pPr algn="ctr">
              <a:lnSpc>
                <a:spcPts val="4199"/>
              </a:lnSpc>
              <a:spcBef>
                <a:spcPct val="0"/>
              </a:spcBef>
            </a:pPr>
            <a:r>
              <a:rPr lang="en-US" b="true" sz="2999" spc="-245">
                <a:solidFill>
                  <a:srgbClr val="000000"/>
                </a:solidFill>
                <a:latin typeface="Public Sans Bold"/>
                <a:ea typeface="Public Sans Bold"/>
                <a:cs typeface="Public Sans Bold"/>
                <a:sym typeface="Public Sans Bold"/>
              </a:rPr>
              <a:t>Feedback</a:t>
            </a:r>
          </a:p>
        </p:txBody>
      </p:sp>
      <p:sp>
        <p:nvSpPr>
          <p:cNvPr name="AutoShape 24" id="24"/>
          <p:cNvSpPr/>
          <p:nvPr/>
        </p:nvSpPr>
        <p:spPr>
          <a:xfrm>
            <a:off x="11427910" y="3001087"/>
            <a:ext cx="2547044" cy="33337"/>
          </a:xfrm>
          <a:prstGeom prst="line">
            <a:avLst/>
          </a:prstGeom>
          <a:ln cap="flat" w="66675">
            <a:solidFill>
              <a:srgbClr val="000000"/>
            </a:solidFill>
            <a:prstDash val="solid"/>
            <a:headEnd type="none" len="sm" w="sm"/>
            <a:tailEnd type="arrow" len="sm" w="med"/>
          </a:ln>
        </p:spPr>
      </p:sp>
      <p:sp>
        <p:nvSpPr>
          <p:cNvPr name="AutoShape 25" id="25"/>
          <p:cNvSpPr/>
          <p:nvPr/>
        </p:nvSpPr>
        <p:spPr>
          <a:xfrm flipH="true">
            <a:off x="13069850" y="3935037"/>
            <a:ext cx="2741085" cy="3706940"/>
          </a:xfrm>
          <a:prstGeom prst="line">
            <a:avLst/>
          </a:prstGeom>
          <a:ln cap="flat" w="66675">
            <a:solidFill>
              <a:srgbClr val="000000"/>
            </a:solidFill>
            <a:prstDash val="solid"/>
            <a:headEnd type="none" len="sm" w="sm"/>
            <a:tailEnd type="arrow" len="sm" w="med"/>
          </a:ln>
        </p:spPr>
      </p:sp>
      <p:sp>
        <p:nvSpPr>
          <p:cNvPr name="TextBox 26" id="26"/>
          <p:cNvSpPr txBox="true"/>
          <p:nvPr/>
        </p:nvSpPr>
        <p:spPr>
          <a:xfrm rot="0">
            <a:off x="14309713" y="6046020"/>
            <a:ext cx="3221534" cy="431800"/>
          </a:xfrm>
          <a:prstGeom prst="rect">
            <a:avLst/>
          </a:prstGeom>
        </p:spPr>
        <p:txBody>
          <a:bodyPr anchor="t" rtlCol="false" tIns="0" lIns="0" bIns="0" rIns="0">
            <a:spAutoFit/>
          </a:bodyPr>
          <a:lstStyle/>
          <a:p>
            <a:pPr algn="ctr">
              <a:lnSpc>
                <a:spcPts val="3499"/>
              </a:lnSpc>
              <a:spcBef>
                <a:spcPct val="0"/>
              </a:spcBef>
            </a:pPr>
            <a:r>
              <a:rPr lang="en-US" b="true" sz="2499" spc="-204">
                <a:solidFill>
                  <a:srgbClr val="000000"/>
                </a:solidFill>
                <a:latin typeface="Public Sans Bold"/>
                <a:ea typeface="Public Sans Bold"/>
                <a:cs typeface="Public Sans Bold"/>
                <a:sym typeface="Public Sans Bold"/>
              </a:rPr>
              <a:t>NLP base  voice Assistant</a:t>
            </a:r>
          </a:p>
        </p:txBody>
      </p:sp>
      <p:sp>
        <p:nvSpPr>
          <p:cNvPr name="AutoShape 27" id="27"/>
          <p:cNvSpPr/>
          <p:nvPr/>
        </p:nvSpPr>
        <p:spPr>
          <a:xfrm flipH="true" flipV="true">
            <a:off x="4902941" y="2029526"/>
            <a:ext cx="9377662" cy="1104637"/>
          </a:xfrm>
          <a:prstGeom prst="line">
            <a:avLst/>
          </a:prstGeom>
          <a:ln cap="flat" w="66675">
            <a:solidFill>
              <a:srgbClr val="000000"/>
            </a:solidFill>
            <a:prstDash val="solid"/>
            <a:headEnd type="none" len="sm" w="sm"/>
            <a:tailEnd type="arrow" len="sm" w="med"/>
          </a:ln>
        </p:spPr>
      </p:sp>
      <p:sp>
        <p:nvSpPr>
          <p:cNvPr name="TextBox 28" id="28"/>
          <p:cNvSpPr txBox="true"/>
          <p:nvPr/>
        </p:nvSpPr>
        <p:spPr>
          <a:xfrm rot="0">
            <a:off x="7627423" y="1749482"/>
            <a:ext cx="3637583" cy="431800"/>
          </a:xfrm>
          <a:prstGeom prst="rect">
            <a:avLst/>
          </a:prstGeom>
        </p:spPr>
        <p:txBody>
          <a:bodyPr anchor="t" rtlCol="false" tIns="0" lIns="0" bIns="0" rIns="0">
            <a:spAutoFit/>
          </a:bodyPr>
          <a:lstStyle/>
          <a:p>
            <a:pPr algn="ctr">
              <a:lnSpc>
                <a:spcPts val="3499"/>
              </a:lnSpc>
              <a:spcBef>
                <a:spcPct val="0"/>
              </a:spcBef>
            </a:pPr>
            <a:r>
              <a:rPr lang="en-US" b="true" sz="2499" spc="-204">
                <a:solidFill>
                  <a:srgbClr val="000000"/>
                </a:solidFill>
                <a:latin typeface="Public Sans Bold"/>
                <a:ea typeface="Public Sans Bold"/>
                <a:cs typeface="Public Sans Bold"/>
                <a:sym typeface="Public Sans Bold"/>
              </a:rPr>
              <a:t>NLP base  AI Assistan Voice t</a:t>
            </a:r>
          </a:p>
        </p:txBody>
      </p:sp>
      <p:sp>
        <p:nvSpPr>
          <p:cNvPr name="AutoShape 29" id="29"/>
          <p:cNvSpPr/>
          <p:nvPr/>
        </p:nvSpPr>
        <p:spPr>
          <a:xfrm flipV="true">
            <a:off x="12009409" y="3954235"/>
            <a:ext cx="2271194" cy="2523585"/>
          </a:xfrm>
          <a:prstGeom prst="line">
            <a:avLst/>
          </a:prstGeom>
          <a:ln cap="flat" w="66675">
            <a:solidFill>
              <a:srgbClr val="000000"/>
            </a:solidFill>
            <a:prstDash val="solid"/>
            <a:headEnd type="none" len="sm" w="sm"/>
            <a:tailEnd type="arrow" len="sm" w="med"/>
          </a:ln>
        </p:spPr>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337124" y="289260"/>
            <a:ext cx="17592541" cy="9714711"/>
            <a:chOff x="0" y="0"/>
            <a:chExt cx="4633426" cy="2558607"/>
          </a:xfrm>
        </p:grpSpPr>
        <p:sp>
          <p:nvSpPr>
            <p:cNvPr name="Freeform 3" id="3"/>
            <p:cNvSpPr/>
            <p:nvPr/>
          </p:nvSpPr>
          <p:spPr>
            <a:xfrm flipH="false" flipV="false" rot="0">
              <a:off x="0" y="0"/>
              <a:ext cx="4633426" cy="2558607"/>
            </a:xfrm>
            <a:custGeom>
              <a:avLst/>
              <a:gdLst/>
              <a:ahLst/>
              <a:cxnLst/>
              <a:rect r="r" b="b" t="t" l="l"/>
              <a:pathLst>
                <a:path h="2558607" w="4633426">
                  <a:moveTo>
                    <a:pt x="0" y="0"/>
                  </a:moveTo>
                  <a:lnTo>
                    <a:pt x="4633426" y="0"/>
                  </a:lnTo>
                  <a:lnTo>
                    <a:pt x="4633426" y="2558607"/>
                  </a:lnTo>
                  <a:lnTo>
                    <a:pt x="0" y="2558607"/>
                  </a:lnTo>
                  <a:close/>
                </a:path>
              </a:pathLst>
            </a:custGeom>
            <a:solidFill>
              <a:srgbClr val="F8F8F8"/>
            </a:solidFill>
          </p:spPr>
        </p:sp>
        <p:sp>
          <p:nvSpPr>
            <p:cNvPr name="TextBox 4" id="4"/>
            <p:cNvSpPr txBox="true"/>
            <p:nvPr/>
          </p:nvSpPr>
          <p:spPr>
            <a:xfrm>
              <a:off x="0" y="-57150"/>
              <a:ext cx="4633426" cy="261575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337124" y="608737"/>
            <a:ext cx="17950876" cy="9069526"/>
            <a:chOff x="0" y="0"/>
            <a:chExt cx="23934502" cy="12092701"/>
          </a:xfrm>
        </p:grpSpPr>
        <p:grpSp>
          <p:nvGrpSpPr>
            <p:cNvPr name="Group 6" id="6"/>
            <p:cNvGrpSpPr/>
            <p:nvPr/>
          </p:nvGrpSpPr>
          <p:grpSpPr>
            <a:xfrm rot="5400000">
              <a:off x="5844988" y="1023297"/>
              <a:ext cx="3423820" cy="5864586"/>
              <a:chOff x="0" y="0"/>
              <a:chExt cx="660400" cy="1131185"/>
            </a:xfrm>
          </p:grpSpPr>
          <p:sp>
            <p:nvSpPr>
              <p:cNvPr name="Freeform 7" id="7"/>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95250" cap="sq">
                <a:solidFill>
                  <a:srgbClr val="ECD0BD"/>
                </a:solidFill>
                <a:prstDash val="solid"/>
                <a:miter/>
              </a:ln>
            </p:spPr>
          </p:sp>
          <p:sp>
            <p:nvSpPr>
              <p:cNvPr name="TextBox 8" id="8"/>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9" id="9"/>
            <p:cNvGrpSpPr/>
            <p:nvPr/>
          </p:nvGrpSpPr>
          <p:grpSpPr>
            <a:xfrm rot="5400000">
              <a:off x="887195" y="2935481"/>
              <a:ext cx="4429210" cy="3045609"/>
              <a:chOff x="0" y="0"/>
              <a:chExt cx="874906" cy="601602"/>
            </a:xfrm>
          </p:grpSpPr>
          <p:sp>
            <p:nvSpPr>
              <p:cNvPr name="Freeform 10" id="10"/>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72D6FE"/>
              </a:solidFill>
              <a:ln w="104775" cap="sq">
                <a:solidFill>
                  <a:srgbClr val="ECD0BD"/>
                </a:solidFill>
                <a:prstDash val="solid"/>
                <a:miter/>
              </a:ln>
            </p:spPr>
          </p:sp>
          <p:sp>
            <p:nvSpPr>
              <p:cNvPr name="TextBox 11" id="11"/>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sp>
          <p:nvSpPr>
            <p:cNvPr name="TextBox 12" id="12"/>
            <p:cNvSpPr txBox="true"/>
            <p:nvPr/>
          </p:nvSpPr>
          <p:spPr>
            <a:xfrm rot="0">
              <a:off x="0" y="123825"/>
              <a:ext cx="19414825" cy="1131469"/>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Requirements</a:t>
              </a:r>
            </a:p>
          </p:txBody>
        </p:sp>
        <p:grpSp>
          <p:nvGrpSpPr>
            <p:cNvPr name="Group 13" id="13"/>
            <p:cNvGrpSpPr/>
            <p:nvPr/>
          </p:nvGrpSpPr>
          <p:grpSpPr>
            <a:xfrm rot="5400000">
              <a:off x="17498253" y="6443107"/>
              <a:ext cx="3423820" cy="5864586"/>
              <a:chOff x="0" y="0"/>
              <a:chExt cx="660400" cy="1131185"/>
            </a:xfrm>
          </p:grpSpPr>
          <p:sp>
            <p:nvSpPr>
              <p:cNvPr name="Freeform 14" id="14"/>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95250" cap="sq">
                <a:solidFill>
                  <a:srgbClr val="ECD0BD"/>
                </a:solidFill>
                <a:prstDash val="solid"/>
                <a:miter/>
              </a:ln>
            </p:spPr>
          </p:sp>
          <p:sp>
            <p:nvSpPr>
              <p:cNvPr name="TextBox 15" id="15"/>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16" id="16"/>
            <p:cNvGrpSpPr/>
            <p:nvPr/>
          </p:nvGrpSpPr>
          <p:grpSpPr>
            <a:xfrm rot="5400000">
              <a:off x="12540460" y="8355291"/>
              <a:ext cx="4429210" cy="3045609"/>
              <a:chOff x="0" y="0"/>
              <a:chExt cx="874906" cy="601602"/>
            </a:xfrm>
          </p:grpSpPr>
          <p:sp>
            <p:nvSpPr>
              <p:cNvPr name="Freeform 17" id="17"/>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FE7C97"/>
              </a:solidFill>
              <a:ln w="95250" cap="sq">
                <a:solidFill>
                  <a:srgbClr val="ECD0BD"/>
                </a:solidFill>
                <a:prstDash val="solid"/>
                <a:miter/>
              </a:ln>
            </p:spPr>
          </p:sp>
          <p:sp>
            <p:nvSpPr>
              <p:cNvPr name="TextBox 18" id="18"/>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grpSp>
          <p:nvGrpSpPr>
            <p:cNvPr name="Group 19" id="19"/>
            <p:cNvGrpSpPr/>
            <p:nvPr/>
          </p:nvGrpSpPr>
          <p:grpSpPr>
            <a:xfrm rot="5400000">
              <a:off x="6143972" y="6347323"/>
              <a:ext cx="3232252" cy="5864586"/>
              <a:chOff x="0" y="0"/>
              <a:chExt cx="623450" cy="1131185"/>
            </a:xfrm>
          </p:grpSpPr>
          <p:sp>
            <p:nvSpPr>
              <p:cNvPr name="Freeform 20" id="20"/>
              <p:cNvSpPr/>
              <p:nvPr/>
            </p:nvSpPr>
            <p:spPr>
              <a:xfrm flipH="false" flipV="false" rot="0">
                <a:off x="0" y="0"/>
                <a:ext cx="623450" cy="1131185"/>
              </a:xfrm>
              <a:custGeom>
                <a:avLst/>
                <a:gdLst/>
                <a:ahLst/>
                <a:cxnLst/>
                <a:rect r="r" b="b" t="t" l="l"/>
                <a:pathLst>
                  <a:path h="1131185" w="623450">
                    <a:moveTo>
                      <a:pt x="207929" y="19070"/>
                    </a:moveTo>
                    <a:cubicBezTo>
                      <a:pt x="239788" y="7556"/>
                      <a:pt x="276229" y="0"/>
                      <a:pt x="311893" y="0"/>
                    </a:cubicBezTo>
                    <a:cubicBezTo>
                      <a:pt x="347558" y="0"/>
                      <a:pt x="381876" y="6476"/>
                      <a:pt x="413502" y="17990"/>
                    </a:cubicBezTo>
                    <a:cubicBezTo>
                      <a:pt x="414176" y="18350"/>
                      <a:pt x="414848" y="18350"/>
                      <a:pt x="415521" y="18710"/>
                    </a:cubicBezTo>
                    <a:cubicBezTo>
                      <a:pt x="534289" y="64765"/>
                      <a:pt x="621768" y="186379"/>
                      <a:pt x="623450" y="335574"/>
                    </a:cubicBezTo>
                    <a:lnTo>
                      <a:pt x="623450" y="1131185"/>
                    </a:lnTo>
                    <a:lnTo>
                      <a:pt x="0" y="1131185"/>
                    </a:lnTo>
                    <a:lnTo>
                      <a:pt x="0" y="336165"/>
                    </a:lnTo>
                    <a:cubicBezTo>
                      <a:pt x="1682" y="185660"/>
                      <a:pt x="87815" y="64045"/>
                      <a:pt x="207929" y="19070"/>
                    </a:cubicBezTo>
                    <a:close/>
                  </a:path>
                </a:pathLst>
              </a:custGeom>
              <a:solidFill>
                <a:srgbClr val="FFFFFF"/>
              </a:solidFill>
              <a:ln w="95250" cap="sq">
                <a:solidFill>
                  <a:srgbClr val="ECD0BD"/>
                </a:solidFill>
                <a:prstDash val="solid"/>
                <a:miter/>
              </a:ln>
            </p:spPr>
          </p:sp>
          <p:sp>
            <p:nvSpPr>
              <p:cNvPr name="TextBox 21" id="21"/>
              <p:cNvSpPr txBox="true"/>
              <p:nvPr/>
            </p:nvSpPr>
            <p:spPr>
              <a:xfrm>
                <a:off x="0" y="212725"/>
                <a:ext cx="623450" cy="918460"/>
              </a:xfrm>
              <a:prstGeom prst="rect">
                <a:avLst/>
              </a:prstGeom>
            </p:spPr>
            <p:txBody>
              <a:bodyPr anchor="ctr" rtlCol="false" tIns="50800" lIns="50800" bIns="50800" rIns="50800"/>
              <a:lstStyle/>
              <a:p>
                <a:pPr algn="ctr">
                  <a:lnSpc>
                    <a:spcPts val="1925"/>
                  </a:lnSpc>
                </a:pPr>
              </a:p>
            </p:txBody>
          </p:sp>
        </p:grpSp>
        <p:grpSp>
          <p:nvGrpSpPr>
            <p:cNvPr name="Group 22" id="22"/>
            <p:cNvGrpSpPr/>
            <p:nvPr/>
          </p:nvGrpSpPr>
          <p:grpSpPr>
            <a:xfrm rot="5400000">
              <a:off x="1214305" y="8231381"/>
              <a:ext cx="4181390" cy="3045609"/>
              <a:chOff x="0" y="0"/>
              <a:chExt cx="825954" cy="601602"/>
            </a:xfrm>
          </p:grpSpPr>
          <p:sp>
            <p:nvSpPr>
              <p:cNvPr name="Freeform 23" id="23"/>
              <p:cNvSpPr/>
              <p:nvPr/>
            </p:nvSpPr>
            <p:spPr>
              <a:xfrm flipH="false" flipV="false" rot="0">
                <a:off x="0" y="0"/>
                <a:ext cx="825953" cy="601602"/>
              </a:xfrm>
              <a:custGeom>
                <a:avLst/>
                <a:gdLst/>
                <a:ahLst/>
                <a:cxnLst/>
                <a:rect r="r" b="b" t="t" l="l"/>
                <a:pathLst>
                  <a:path h="601602" w="825953">
                    <a:moveTo>
                      <a:pt x="0" y="0"/>
                    </a:moveTo>
                    <a:lnTo>
                      <a:pt x="622754" y="0"/>
                    </a:lnTo>
                    <a:lnTo>
                      <a:pt x="825953" y="300801"/>
                    </a:lnTo>
                    <a:lnTo>
                      <a:pt x="622754" y="601602"/>
                    </a:lnTo>
                    <a:lnTo>
                      <a:pt x="0" y="601602"/>
                    </a:lnTo>
                    <a:lnTo>
                      <a:pt x="203200" y="300801"/>
                    </a:lnTo>
                    <a:lnTo>
                      <a:pt x="0" y="0"/>
                    </a:lnTo>
                    <a:close/>
                  </a:path>
                </a:pathLst>
              </a:custGeom>
              <a:solidFill>
                <a:srgbClr val="EE6E2C"/>
              </a:solidFill>
              <a:ln w="95250" cap="sq">
                <a:solidFill>
                  <a:srgbClr val="ECD0BD"/>
                </a:solidFill>
                <a:prstDash val="solid"/>
                <a:miter/>
              </a:ln>
            </p:spPr>
          </p:sp>
          <p:sp>
            <p:nvSpPr>
              <p:cNvPr name="TextBox 24" id="24"/>
              <p:cNvSpPr txBox="true"/>
              <p:nvPr/>
            </p:nvSpPr>
            <p:spPr>
              <a:xfrm>
                <a:off x="177800" y="85725"/>
                <a:ext cx="571954" cy="515877"/>
              </a:xfrm>
              <a:prstGeom prst="rect">
                <a:avLst/>
              </a:prstGeom>
            </p:spPr>
            <p:txBody>
              <a:bodyPr anchor="ctr" rtlCol="false" tIns="50800" lIns="50800" bIns="50800" rIns="50800"/>
              <a:lstStyle/>
              <a:p>
                <a:pPr algn="ctr">
                  <a:lnSpc>
                    <a:spcPts val="1925"/>
                  </a:lnSpc>
                </a:pPr>
              </a:p>
            </p:txBody>
          </p:sp>
        </p:grpSp>
        <p:grpSp>
          <p:nvGrpSpPr>
            <p:cNvPr name="Group 25" id="25"/>
            <p:cNvGrpSpPr/>
            <p:nvPr/>
          </p:nvGrpSpPr>
          <p:grpSpPr>
            <a:xfrm rot="5400000">
              <a:off x="17498253" y="1023297"/>
              <a:ext cx="3423820" cy="5864586"/>
              <a:chOff x="0" y="0"/>
              <a:chExt cx="660400" cy="1131185"/>
            </a:xfrm>
          </p:grpSpPr>
          <p:sp>
            <p:nvSpPr>
              <p:cNvPr name="Freeform 26" id="26"/>
              <p:cNvSpPr/>
              <p:nvPr/>
            </p:nvSpPr>
            <p:spPr>
              <a:xfrm flipH="false" flipV="false" rot="0">
                <a:off x="0" y="0"/>
                <a:ext cx="660400" cy="1131185"/>
              </a:xfrm>
              <a:custGeom>
                <a:avLst/>
                <a:gdLst/>
                <a:ahLst/>
                <a:cxnLst/>
                <a:rect r="r" b="b" t="t" l="l"/>
                <a:pathLst>
                  <a:path h="113118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5574"/>
                    </a:cubicBezTo>
                    <a:lnTo>
                      <a:pt x="660400" y="1131185"/>
                    </a:lnTo>
                    <a:lnTo>
                      <a:pt x="0" y="1131185"/>
                    </a:lnTo>
                    <a:lnTo>
                      <a:pt x="0" y="336165"/>
                    </a:lnTo>
                    <a:cubicBezTo>
                      <a:pt x="1782" y="185660"/>
                      <a:pt x="93019" y="64045"/>
                      <a:pt x="220252" y="19070"/>
                    </a:cubicBezTo>
                    <a:close/>
                  </a:path>
                </a:pathLst>
              </a:custGeom>
              <a:solidFill>
                <a:srgbClr val="FFFFFF"/>
              </a:solidFill>
              <a:ln w="104775" cap="sq">
                <a:solidFill>
                  <a:srgbClr val="ECD0BD"/>
                </a:solidFill>
                <a:prstDash val="solid"/>
                <a:miter/>
              </a:ln>
            </p:spPr>
          </p:sp>
          <p:sp>
            <p:nvSpPr>
              <p:cNvPr name="TextBox 27" id="27"/>
              <p:cNvSpPr txBox="true"/>
              <p:nvPr/>
            </p:nvSpPr>
            <p:spPr>
              <a:xfrm>
                <a:off x="0" y="212725"/>
                <a:ext cx="660400" cy="918460"/>
              </a:xfrm>
              <a:prstGeom prst="rect">
                <a:avLst/>
              </a:prstGeom>
            </p:spPr>
            <p:txBody>
              <a:bodyPr anchor="ctr" rtlCol="false" tIns="50800" lIns="50800" bIns="50800" rIns="50800"/>
              <a:lstStyle/>
              <a:p>
                <a:pPr algn="ctr">
                  <a:lnSpc>
                    <a:spcPts val="1925"/>
                  </a:lnSpc>
                </a:pPr>
              </a:p>
            </p:txBody>
          </p:sp>
        </p:grpSp>
        <p:grpSp>
          <p:nvGrpSpPr>
            <p:cNvPr name="Group 28" id="28"/>
            <p:cNvGrpSpPr/>
            <p:nvPr/>
          </p:nvGrpSpPr>
          <p:grpSpPr>
            <a:xfrm rot="5400000">
              <a:off x="12540460" y="2935481"/>
              <a:ext cx="4429210" cy="3045609"/>
              <a:chOff x="0" y="0"/>
              <a:chExt cx="874906" cy="601602"/>
            </a:xfrm>
          </p:grpSpPr>
          <p:sp>
            <p:nvSpPr>
              <p:cNvPr name="Freeform 29" id="29"/>
              <p:cNvSpPr/>
              <p:nvPr/>
            </p:nvSpPr>
            <p:spPr>
              <a:xfrm flipH="false" flipV="false" rot="0">
                <a:off x="0" y="0"/>
                <a:ext cx="874906" cy="601602"/>
              </a:xfrm>
              <a:custGeom>
                <a:avLst/>
                <a:gdLst/>
                <a:ahLst/>
                <a:cxnLst/>
                <a:rect r="r" b="b" t="t" l="l"/>
                <a:pathLst>
                  <a:path h="601602" w="874906">
                    <a:moveTo>
                      <a:pt x="0" y="0"/>
                    </a:moveTo>
                    <a:lnTo>
                      <a:pt x="671706" y="0"/>
                    </a:lnTo>
                    <a:lnTo>
                      <a:pt x="874906" y="300801"/>
                    </a:lnTo>
                    <a:lnTo>
                      <a:pt x="671706" y="601602"/>
                    </a:lnTo>
                    <a:lnTo>
                      <a:pt x="0" y="601602"/>
                    </a:lnTo>
                    <a:lnTo>
                      <a:pt x="203200" y="300801"/>
                    </a:lnTo>
                    <a:lnTo>
                      <a:pt x="0" y="0"/>
                    </a:lnTo>
                    <a:close/>
                  </a:path>
                </a:pathLst>
              </a:custGeom>
              <a:solidFill>
                <a:srgbClr val="E1D413"/>
              </a:solidFill>
              <a:ln w="95250" cap="sq">
                <a:solidFill>
                  <a:srgbClr val="ECD0BD"/>
                </a:solidFill>
                <a:prstDash val="solid"/>
                <a:miter/>
              </a:ln>
            </p:spPr>
          </p:sp>
          <p:sp>
            <p:nvSpPr>
              <p:cNvPr name="TextBox 30" id="30"/>
              <p:cNvSpPr txBox="true"/>
              <p:nvPr/>
            </p:nvSpPr>
            <p:spPr>
              <a:xfrm>
                <a:off x="177800" y="85725"/>
                <a:ext cx="620906" cy="515877"/>
              </a:xfrm>
              <a:prstGeom prst="rect">
                <a:avLst/>
              </a:prstGeom>
            </p:spPr>
            <p:txBody>
              <a:bodyPr anchor="ctr" rtlCol="false" tIns="50800" lIns="50800" bIns="50800" rIns="50800"/>
              <a:lstStyle/>
              <a:p>
                <a:pPr algn="ctr">
                  <a:lnSpc>
                    <a:spcPts val="1925"/>
                  </a:lnSpc>
                </a:pPr>
              </a:p>
            </p:txBody>
          </p:sp>
        </p:grpSp>
        <p:sp>
          <p:nvSpPr>
            <p:cNvPr name="TextBox 31" id="31"/>
            <p:cNvSpPr txBox="true"/>
            <p:nvPr/>
          </p:nvSpPr>
          <p:spPr>
            <a:xfrm rot="0">
              <a:off x="1782195" y="385926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Functional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2" id="32"/>
            <p:cNvSpPr txBox="true"/>
            <p:nvPr/>
          </p:nvSpPr>
          <p:spPr>
            <a:xfrm rot="0">
              <a:off x="13488912" y="3860376"/>
              <a:ext cx="2569964"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Non-Functional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3" id="33"/>
            <p:cNvSpPr txBox="true"/>
            <p:nvPr/>
          </p:nvSpPr>
          <p:spPr>
            <a:xfrm rot="0">
              <a:off x="2188595" y="927907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Personal</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4" id="34"/>
            <p:cNvSpPr txBox="true"/>
            <p:nvPr/>
          </p:nvSpPr>
          <p:spPr>
            <a:xfrm rot="0">
              <a:off x="13657881" y="9279079"/>
              <a:ext cx="2232025" cy="1140883"/>
            </a:xfrm>
            <a:prstGeom prst="rect">
              <a:avLst/>
            </a:prstGeom>
          </p:spPr>
          <p:txBody>
            <a:bodyPr anchor="t" rtlCol="false" tIns="0" lIns="0" bIns="0" rIns="0">
              <a:spAutoFit/>
            </a:bodyPr>
            <a:lstStyle/>
            <a:p>
              <a:pPr algn="ctr">
                <a:lnSpc>
                  <a:spcPts val="3499"/>
                </a:lnSpc>
              </a:pPr>
              <a:r>
                <a:rPr lang="en-US" sz="2499" spc="-204">
                  <a:solidFill>
                    <a:srgbClr val="FFFFFF"/>
                  </a:solidFill>
                  <a:latin typeface="Public Sans"/>
                  <a:ea typeface="Public Sans"/>
                  <a:cs typeface="Public Sans"/>
                  <a:sym typeface="Public Sans"/>
                </a:rPr>
                <a:t>System</a:t>
              </a:r>
            </a:p>
            <a:p>
              <a:pPr algn="ctr">
                <a:lnSpc>
                  <a:spcPts val="3499"/>
                </a:lnSpc>
                <a:spcBef>
                  <a:spcPct val="0"/>
                </a:spcBef>
              </a:pPr>
              <a:r>
                <a:rPr lang="en-US" sz="2499" spc="-204">
                  <a:solidFill>
                    <a:srgbClr val="FFFFFF"/>
                  </a:solidFill>
                  <a:latin typeface="Public Sans"/>
                  <a:ea typeface="Public Sans"/>
                  <a:cs typeface="Public Sans"/>
                  <a:sym typeface="Public Sans"/>
                </a:rPr>
                <a:t> Requirement</a:t>
              </a:r>
            </a:p>
          </p:txBody>
        </p:sp>
        <p:sp>
          <p:nvSpPr>
            <p:cNvPr name="TextBox 35" id="35"/>
            <p:cNvSpPr txBox="true"/>
            <p:nvPr/>
          </p:nvSpPr>
          <p:spPr>
            <a:xfrm rot="0">
              <a:off x="17432917" y="2494196"/>
              <a:ext cx="2427089" cy="2873798"/>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Usability.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Performance.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Scalability.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Security.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Reliability.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Compliance</a:t>
              </a:r>
            </a:p>
          </p:txBody>
        </p:sp>
        <p:sp>
          <p:nvSpPr>
            <p:cNvPr name="TextBox 36" id="36"/>
            <p:cNvSpPr txBox="true"/>
            <p:nvPr/>
          </p:nvSpPr>
          <p:spPr>
            <a:xfrm rot="0">
              <a:off x="6121151" y="8758155"/>
              <a:ext cx="2610644" cy="2192256"/>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For Patient.</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For Caregivers.</a:t>
              </a:r>
            </a:p>
            <a:p>
              <a:pPr algn="just">
                <a:lnSpc>
                  <a:spcPts val="7767"/>
                </a:lnSpc>
              </a:pPr>
            </a:p>
          </p:txBody>
        </p:sp>
        <p:sp>
          <p:nvSpPr>
            <p:cNvPr name="TextBox 37" id="37"/>
            <p:cNvSpPr txBox="true"/>
            <p:nvPr/>
          </p:nvSpPr>
          <p:spPr>
            <a:xfrm rot="60000">
              <a:off x="17453095" y="8669930"/>
              <a:ext cx="6462060" cy="2368715"/>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Hardware.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Software.</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Development Tools.</a:t>
              </a:r>
            </a:p>
            <a:p>
              <a:pPr algn="just">
                <a:lnSpc>
                  <a:spcPts val="5778"/>
                </a:lnSpc>
              </a:pPr>
            </a:p>
          </p:txBody>
        </p:sp>
      </p:grpSp>
      <p:sp>
        <p:nvSpPr>
          <p:cNvPr name="Freeform 38" id="38"/>
          <p:cNvSpPr/>
          <p:nvPr/>
        </p:nvSpPr>
        <p:spPr>
          <a:xfrm flipH="true" flipV="true" rot="0">
            <a:off x="337124" y="7650227"/>
            <a:ext cx="2329403" cy="2353744"/>
          </a:xfrm>
          <a:custGeom>
            <a:avLst/>
            <a:gdLst/>
            <a:ahLst/>
            <a:cxnLst/>
            <a:rect r="r" b="b" t="t" l="l"/>
            <a:pathLst>
              <a:path h="2353744" w="2329403">
                <a:moveTo>
                  <a:pt x="2329403" y="2353744"/>
                </a:moveTo>
                <a:lnTo>
                  <a:pt x="0" y="2353744"/>
                </a:lnTo>
                <a:lnTo>
                  <a:pt x="0" y="0"/>
                </a:lnTo>
                <a:lnTo>
                  <a:pt x="2329403" y="0"/>
                </a:lnTo>
                <a:lnTo>
                  <a:pt x="2329403" y="2353744"/>
                </a:lnTo>
                <a:close/>
              </a:path>
            </a:pathLst>
          </a:custGeom>
          <a:blipFill>
            <a:blip r:embed="rId2">
              <a:alphaModFix amt="12000"/>
            </a:blip>
            <a:stretch>
              <a:fillRect l="-114288" t="0" r="0" b="-19290"/>
            </a:stretch>
          </a:blipFill>
        </p:spPr>
      </p:sp>
      <p:sp>
        <p:nvSpPr>
          <p:cNvPr name="Freeform 39" id="39"/>
          <p:cNvSpPr/>
          <p:nvPr/>
        </p:nvSpPr>
        <p:spPr>
          <a:xfrm flipH="false" flipV="false" rot="0">
            <a:off x="15600261" y="289260"/>
            <a:ext cx="2329403" cy="2353744"/>
          </a:xfrm>
          <a:custGeom>
            <a:avLst/>
            <a:gdLst/>
            <a:ahLst/>
            <a:cxnLst/>
            <a:rect r="r" b="b" t="t" l="l"/>
            <a:pathLst>
              <a:path h="2353744" w="2329403">
                <a:moveTo>
                  <a:pt x="0" y="0"/>
                </a:moveTo>
                <a:lnTo>
                  <a:pt x="2329404" y="0"/>
                </a:lnTo>
                <a:lnTo>
                  <a:pt x="2329404" y="2353744"/>
                </a:lnTo>
                <a:lnTo>
                  <a:pt x="0" y="2353744"/>
                </a:lnTo>
                <a:lnTo>
                  <a:pt x="0" y="0"/>
                </a:lnTo>
                <a:close/>
              </a:path>
            </a:pathLst>
          </a:custGeom>
          <a:blipFill>
            <a:blip r:embed="rId2">
              <a:alphaModFix amt="12000"/>
            </a:blip>
            <a:stretch>
              <a:fillRect l="-114288" t="0" r="0" b="-19290"/>
            </a:stretch>
          </a:blipFill>
        </p:spPr>
      </p:sp>
      <p:sp>
        <p:nvSpPr>
          <p:cNvPr name="TextBox 40" id="40"/>
          <p:cNvSpPr txBox="true"/>
          <p:nvPr/>
        </p:nvSpPr>
        <p:spPr>
          <a:xfrm rot="0">
            <a:off x="3846467" y="2440180"/>
            <a:ext cx="3805201" cy="2529205"/>
          </a:xfrm>
          <a:prstGeom prst="rect">
            <a:avLst/>
          </a:prstGeom>
        </p:spPr>
        <p:txBody>
          <a:bodyPr anchor="t" rtlCol="false" tIns="0" lIns="0" bIns="0" rIns="0">
            <a:spAutoFit/>
          </a:bodyPr>
          <a:lstStyle/>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Visual &amp; Auditory  Functionality</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 Routine Tracking </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Memory Aid Integration</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NLP base  AI Voice </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Caregiver Management Access</a:t>
            </a:r>
          </a:p>
          <a:p>
            <a:pPr algn="just" marL="442594" indent="-221297" lvl="1">
              <a:lnSpc>
                <a:spcPts val="2869"/>
              </a:lnSpc>
              <a:buFont typeface="Arial"/>
              <a:buChar char="•"/>
            </a:pPr>
            <a:r>
              <a:rPr lang="en-US" sz="2049" spc="-168">
                <a:solidFill>
                  <a:srgbClr val="000000"/>
                </a:solidFill>
                <a:latin typeface="Public Sans"/>
                <a:ea typeface="Public Sans"/>
                <a:cs typeface="Public Sans"/>
                <a:sym typeface="Public Sans"/>
              </a:rPr>
              <a:t>Notification System</a:t>
            </a:r>
          </a:p>
          <a:p>
            <a:pPr algn="just">
              <a:lnSpc>
                <a:spcPts val="2869"/>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1152525"/>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Work Breakdown Chart</a:t>
            </a:r>
          </a:p>
        </p:txBody>
      </p:sp>
      <p:grpSp>
        <p:nvGrpSpPr>
          <p:cNvPr name="Group 3" id="3"/>
          <p:cNvGrpSpPr/>
          <p:nvPr/>
        </p:nvGrpSpPr>
        <p:grpSpPr>
          <a:xfrm rot="0">
            <a:off x="1663266" y="2745731"/>
            <a:ext cx="14590129" cy="6273772"/>
            <a:chOff x="0" y="0"/>
            <a:chExt cx="19453506" cy="8365029"/>
          </a:xfrm>
        </p:grpSpPr>
        <p:sp>
          <p:nvSpPr>
            <p:cNvPr name="Freeform 4" id="4"/>
            <p:cNvSpPr/>
            <p:nvPr/>
          </p:nvSpPr>
          <p:spPr>
            <a:xfrm flipH="false" flipV="false" rot="0">
              <a:off x="0" y="202872"/>
              <a:ext cx="19453506" cy="8162157"/>
            </a:xfrm>
            <a:custGeom>
              <a:avLst/>
              <a:gdLst/>
              <a:ahLst/>
              <a:cxnLst/>
              <a:rect r="r" b="b" t="t" l="l"/>
              <a:pathLst>
                <a:path h="8162157" w="19453506">
                  <a:moveTo>
                    <a:pt x="0" y="0"/>
                  </a:moveTo>
                  <a:lnTo>
                    <a:pt x="19453506" y="0"/>
                  </a:lnTo>
                  <a:lnTo>
                    <a:pt x="19453506" y="8162157"/>
                  </a:lnTo>
                  <a:lnTo>
                    <a:pt x="0" y="8162157"/>
                  </a:lnTo>
                  <a:lnTo>
                    <a:pt x="0" y="0"/>
                  </a:lnTo>
                  <a:close/>
                </a:path>
              </a:pathLst>
            </a:custGeom>
            <a:blipFill>
              <a:blip r:embed="rId2"/>
              <a:stretch>
                <a:fillRect l="0" t="0" r="0" b="0"/>
              </a:stretch>
            </a:blipFill>
          </p:spPr>
        </p:sp>
        <p:grpSp>
          <p:nvGrpSpPr>
            <p:cNvPr name="Group 5" id="5"/>
            <p:cNvGrpSpPr/>
            <p:nvPr/>
          </p:nvGrpSpPr>
          <p:grpSpPr>
            <a:xfrm rot="0">
              <a:off x="7710717" y="0"/>
              <a:ext cx="3808128" cy="898036"/>
              <a:chOff x="0" y="0"/>
              <a:chExt cx="741111" cy="174770"/>
            </a:xfrm>
          </p:grpSpPr>
          <p:sp>
            <p:nvSpPr>
              <p:cNvPr name="Freeform 6" id="6"/>
              <p:cNvSpPr/>
              <p:nvPr/>
            </p:nvSpPr>
            <p:spPr>
              <a:xfrm flipH="false" flipV="false" rot="0">
                <a:off x="0" y="0"/>
                <a:ext cx="741111" cy="174770"/>
              </a:xfrm>
              <a:custGeom>
                <a:avLst/>
                <a:gdLst/>
                <a:ahLst/>
                <a:cxnLst/>
                <a:rect r="r" b="b" t="t" l="l"/>
                <a:pathLst>
                  <a:path h="174770" w="741111">
                    <a:moveTo>
                      <a:pt x="0" y="0"/>
                    </a:moveTo>
                    <a:lnTo>
                      <a:pt x="741111" y="0"/>
                    </a:lnTo>
                    <a:lnTo>
                      <a:pt x="741111" y="174770"/>
                    </a:lnTo>
                    <a:lnTo>
                      <a:pt x="0" y="174770"/>
                    </a:lnTo>
                    <a:close/>
                  </a:path>
                </a:pathLst>
              </a:custGeom>
              <a:solidFill>
                <a:srgbClr val="99ACFF"/>
              </a:solidFill>
            </p:spPr>
          </p:sp>
          <p:sp>
            <p:nvSpPr>
              <p:cNvPr name="TextBox 7" id="7"/>
              <p:cNvSpPr txBox="true"/>
              <p:nvPr/>
            </p:nvSpPr>
            <p:spPr>
              <a:xfrm>
                <a:off x="0" y="-28575"/>
                <a:ext cx="741111" cy="203345"/>
              </a:xfrm>
              <a:prstGeom prst="rect">
                <a:avLst/>
              </a:prstGeom>
            </p:spPr>
            <p:txBody>
              <a:bodyPr anchor="ctr" rtlCol="false" tIns="50800" lIns="50800" bIns="50800" rIns="50800"/>
              <a:lstStyle/>
              <a:p>
                <a:pPr algn="ctr">
                  <a:lnSpc>
                    <a:spcPts val="1680"/>
                  </a:lnSpc>
                </a:pPr>
              </a:p>
            </p:txBody>
          </p:sp>
        </p:grpSp>
        <p:grpSp>
          <p:nvGrpSpPr>
            <p:cNvPr name="Group 8" id="8"/>
            <p:cNvGrpSpPr/>
            <p:nvPr/>
          </p:nvGrpSpPr>
          <p:grpSpPr>
            <a:xfrm rot="0">
              <a:off x="14252952" y="7063215"/>
              <a:ext cx="1918393" cy="914734"/>
              <a:chOff x="0" y="0"/>
              <a:chExt cx="373344" cy="178019"/>
            </a:xfrm>
          </p:grpSpPr>
          <p:sp>
            <p:nvSpPr>
              <p:cNvPr name="Freeform 9" id="9"/>
              <p:cNvSpPr/>
              <p:nvPr/>
            </p:nvSpPr>
            <p:spPr>
              <a:xfrm flipH="false" flipV="false" rot="0">
                <a:off x="0" y="0"/>
                <a:ext cx="373344" cy="178019"/>
              </a:xfrm>
              <a:custGeom>
                <a:avLst/>
                <a:gdLst/>
                <a:ahLst/>
                <a:cxnLst/>
                <a:rect r="r" b="b" t="t" l="l"/>
                <a:pathLst>
                  <a:path h="178019" w="373344">
                    <a:moveTo>
                      <a:pt x="0" y="0"/>
                    </a:moveTo>
                    <a:lnTo>
                      <a:pt x="373344" y="0"/>
                    </a:lnTo>
                    <a:lnTo>
                      <a:pt x="373344" y="178019"/>
                    </a:lnTo>
                    <a:lnTo>
                      <a:pt x="0" y="178019"/>
                    </a:lnTo>
                    <a:close/>
                  </a:path>
                </a:pathLst>
              </a:custGeom>
              <a:solidFill>
                <a:srgbClr val="ADCBCA"/>
              </a:solidFill>
            </p:spPr>
          </p:sp>
          <p:sp>
            <p:nvSpPr>
              <p:cNvPr name="TextBox 10" id="10"/>
              <p:cNvSpPr txBox="true"/>
              <p:nvPr/>
            </p:nvSpPr>
            <p:spPr>
              <a:xfrm>
                <a:off x="0" y="-28575"/>
                <a:ext cx="373344" cy="206594"/>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NLP base  AI Voice</a:t>
                </a:r>
              </a:p>
              <a:p>
                <a:pPr algn="ctr">
                  <a:lnSpc>
                    <a:spcPts val="1540"/>
                  </a:lnSpc>
                </a:pPr>
                <a:r>
                  <a:rPr lang="en-US" b="true" sz="1100" spc="-90">
                    <a:solidFill>
                      <a:srgbClr val="1E3F48"/>
                    </a:solidFill>
                    <a:latin typeface="Public Sans Bold"/>
                    <a:ea typeface="Public Sans Bold"/>
                    <a:cs typeface="Public Sans Bold"/>
                    <a:sym typeface="Public Sans Bold"/>
                  </a:rPr>
                  <a:t> </a:t>
                </a:r>
              </a:p>
              <a:p>
                <a:pPr algn="ctr">
                  <a:lnSpc>
                    <a:spcPts val="1540"/>
                  </a:lnSpc>
                </a:pPr>
              </a:p>
            </p:txBody>
          </p:sp>
        </p:grpSp>
        <p:grpSp>
          <p:nvGrpSpPr>
            <p:cNvPr name="Group 11" id="11"/>
            <p:cNvGrpSpPr/>
            <p:nvPr/>
          </p:nvGrpSpPr>
          <p:grpSpPr>
            <a:xfrm rot="0">
              <a:off x="14252952" y="5902646"/>
              <a:ext cx="1918393" cy="914734"/>
              <a:chOff x="0" y="0"/>
              <a:chExt cx="373344" cy="178019"/>
            </a:xfrm>
          </p:grpSpPr>
          <p:sp>
            <p:nvSpPr>
              <p:cNvPr name="Freeform 12" id="12"/>
              <p:cNvSpPr/>
              <p:nvPr/>
            </p:nvSpPr>
            <p:spPr>
              <a:xfrm flipH="false" flipV="false" rot="0">
                <a:off x="0" y="0"/>
                <a:ext cx="373344" cy="178019"/>
              </a:xfrm>
              <a:custGeom>
                <a:avLst/>
                <a:gdLst/>
                <a:ahLst/>
                <a:cxnLst/>
                <a:rect r="r" b="b" t="t" l="l"/>
                <a:pathLst>
                  <a:path h="178019" w="373344">
                    <a:moveTo>
                      <a:pt x="0" y="0"/>
                    </a:moveTo>
                    <a:lnTo>
                      <a:pt x="373344" y="0"/>
                    </a:lnTo>
                    <a:lnTo>
                      <a:pt x="373344" y="178019"/>
                    </a:lnTo>
                    <a:lnTo>
                      <a:pt x="0" y="178019"/>
                    </a:lnTo>
                    <a:close/>
                  </a:path>
                </a:pathLst>
              </a:custGeom>
              <a:solidFill>
                <a:srgbClr val="ADCBCA"/>
              </a:solidFill>
            </p:spPr>
          </p:sp>
          <p:sp>
            <p:nvSpPr>
              <p:cNvPr name="TextBox 13" id="13"/>
              <p:cNvSpPr txBox="true"/>
              <p:nvPr/>
            </p:nvSpPr>
            <p:spPr>
              <a:xfrm>
                <a:off x="0" y="-28575"/>
                <a:ext cx="373344" cy="206594"/>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Set It calendar and send notifications  user &amp; caregivers </a:t>
                </a:r>
              </a:p>
            </p:txBody>
          </p:sp>
        </p:grpSp>
        <p:grpSp>
          <p:nvGrpSpPr>
            <p:cNvPr name="Group 14" id="14"/>
            <p:cNvGrpSpPr/>
            <p:nvPr/>
          </p:nvGrpSpPr>
          <p:grpSpPr>
            <a:xfrm rot="0">
              <a:off x="14252952" y="4741104"/>
              <a:ext cx="1881069" cy="656925"/>
              <a:chOff x="0" y="0"/>
              <a:chExt cx="366080" cy="127846"/>
            </a:xfrm>
          </p:grpSpPr>
          <p:sp>
            <p:nvSpPr>
              <p:cNvPr name="Freeform 15" id="15"/>
              <p:cNvSpPr/>
              <p:nvPr/>
            </p:nvSpPr>
            <p:spPr>
              <a:xfrm flipH="false" flipV="false" rot="0">
                <a:off x="0" y="0"/>
                <a:ext cx="366080" cy="127846"/>
              </a:xfrm>
              <a:custGeom>
                <a:avLst/>
                <a:gdLst/>
                <a:ahLst/>
                <a:cxnLst/>
                <a:rect r="r" b="b" t="t" l="l"/>
                <a:pathLst>
                  <a:path h="127846" w="366080">
                    <a:moveTo>
                      <a:pt x="0" y="0"/>
                    </a:moveTo>
                    <a:lnTo>
                      <a:pt x="366080" y="0"/>
                    </a:lnTo>
                    <a:lnTo>
                      <a:pt x="366080" y="127846"/>
                    </a:lnTo>
                    <a:lnTo>
                      <a:pt x="0" y="127846"/>
                    </a:lnTo>
                    <a:close/>
                  </a:path>
                </a:pathLst>
              </a:custGeom>
              <a:solidFill>
                <a:srgbClr val="ADCBCA"/>
              </a:solidFill>
            </p:spPr>
          </p:sp>
          <p:sp>
            <p:nvSpPr>
              <p:cNvPr name="TextBox 16" id="16"/>
              <p:cNvSpPr txBox="true"/>
              <p:nvPr/>
            </p:nvSpPr>
            <p:spPr>
              <a:xfrm>
                <a:off x="0" y="-28575"/>
                <a:ext cx="366080" cy="156421"/>
              </a:xfrm>
              <a:prstGeom prst="rect">
                <a:avLst/>
              </a:prstGeom>
            </p:spPr>
            <p:txBody>
              <a:bodyPr anchor="ctr" rtlCol="false" tIns="50800" lIns="50800" bIns="50800" rIns="50800"/>
              <a:lstStyle/>
              <a:p>
                <a:pPr algn="ctr">
                  <a:lnSpc>
                    <a:spcPts val="1540"/>
                  </a:lnSpc>
                </a:pPr>
                <a:r>
                  <a:rPr lang="en-US" b="true" sz="1100" spc="-90">
                    <a:solidFill>
                      <a:srgbClr val="1E3F48"/>
                    </a:solidFill>
                    <a:latin typeface="Public Sans Bold"/>
                    <a:ea typeface="Public Sans Bold"/>
                    <a:cs typeface="Public Sans Bold"/>
                    <a:sym typeface="Public Sans Bold"/>
                  </a:rPr>
                  <a:t>Add Reminders to calendar  </a:t>
                </a:r>
              </a:p>
            </p:txBody>
          </p:sp>
        </p:grpSp>
        <p:grpSp>
          <p:nvGrpSpPr>
            <p:cNvPr name="Group 17" id="17"/>
            <p:cNvGrpSpPr/>
            <p:nvPr/>
          </p:nvGrpSpPr>
          <p:grpSpPr>
            <a:xfrm rot="0">
              <a:off x="14252952" y="3530011"/>
              <a:ext cx="1881069" cy="649377"/>
              <a:chOff x="0" y="0"/>
              <a:chExt cx="366080" cy="126377"/>
            </a:xfrm>
          </p:grpSpPr>
          <p:sp>
            <p:nvSpPr>
              <p:cNvPr name="Freeform 18" id="18"/>
              <p:cNvSpPr/>
              <p:nvPr/>
            </p:nvSpPr>
            <p:spPr>
              <a:xfrm flipH="false" flipV="false" rot="0">
                <a:off x="0" y="0"/>
                <a:ext cx="366080" cy="126377"/>
              </a:xfrm>
              <a:custGeom>
                <a:avLst/>
                <a:gdLst/>
                <a:ahLst/>
                <a:cxnLst/>
                <a:rect r="r" b="b" t="t" l="l"/>
                <a:pathLst>
                  <a:path h="126377" w="366080">
                    <a:moveTo>
                      <a:pt x="0" y="0"/>
                    </a:moveTo>
                    <a:lnTo>
                      <a:pt x="366080" y="0"/>
                    </a:lnTo>
                    <a:lnTo>
                      <a:pt x="366080" y="126377"/>
                    </a:lnTo>
                    <a:lnTo>
                      <a:pt x="0" y="126377"/>
                    </a:lnTo>
                    <a:close/>
                  </a:path>
                </a:pathLst>
              </a:custGeom>
              <a:solidFill>
                <a:srgbClr val="ADCBCA"/>
              </a:solidFill>
            </p:spPr>
          </p:sp>
          <p:sp>
            <p:nvSpPr>
              <p:cNvPr name="TextBox 19" id="19"/>
              <p:cNvSpPr txBox="true"/>
              <p:nvPr/>
            </p:nvSpPr>
            <p:spPr>
              <a:xfrm>
                <a:off x="0" y="-28575"/>
                <a:ext cx="366080" cy="154952"/>
              </a:xfrm>
              <a:prstGeom prst="rect">
                <a:avLst/>
              </a:prstGeom>
            </p:spPr>
            <p:txBody>
              <a:bodyPr anchor="ctr" rtlCol="false" tIns="50800" lIns="50800" bIns="50800" rIns="50800"/>
              <a:lstStyle/>
              <a:p>
                <a:pPr algn="ctr">
                  <a:lnSpc>
                    <a:spcPts val="1540"/>
                  </a:lnSpc>
                </a:pPr>
              </a:p>
            </p:txBody>
          </p:sp>
        </p:grpSp>
        <p:sp>
          <p:nvSpPr>
            <p:cNvPr name="AutoShape 20" id="20"/>
            <p:cNvSpPr/>
            <p:nvPr/>
          </p:nvSpPr>
          <p:spPr>
            <a:xfrm>
              <a:off x="13682052" y="5902646"/>
              <a:ext cx="0" cy="1979910"/>
            </a:xfrm>
            <a:prstGeom prst="line">
              <a:avLst/>
            </a:prstGeom>
            <a:ln cap="flat" w="25781">
              <a:solidFill>
                <a:srgbClr val="1E3F48"/>
              </a:solidFill>
              <a:prstDash val="solid"/>
              <a:headEnd type="none" len="sm" w="sm"/>
              <a:tailEnd type="none" len="sm" w="sm"/>
            </a:ln>
          </p:spPr>
        </p:sp>
        <p:sp>
          <p:nvSpPr>
            <p:cNvPr name="AutoShape 21" id="21"/>
            <p:cNvSpPr/>
            <p:nvPr/>
          </p:nvSpPr>
          <p:spPr>
            <a:xfrm flipV="true">
              <a:off x="13695653" y="6173564"/>
              <a:ext cx="557000" cy="12890"/>
            </a:xfrm>
            <a:prstGeom prst="line">
              <a:avLst/>
            </a:prstGeom>
            <a:ln cap="flat" w="25781">
              <a:solidFill>
                <a:srgbClr val="1E3F48"/>
              </a:solidFill>
              <a:prstDash val="solid"/>
              <a:headEnd type="none" len="sm" w="sm"/>
              <a:tailEnd type="triangle" len="med" w="lg"/>
            </a:ln>
          </p:spPr>
        </p:sp>
        <p:sp>
          <p:nvSpPr>
            <p:cNvPr name="AutoShape 22" id="22"/>
            <p:cNvSpPr/>
            <p:nvPr/>
          </p:nvSpPr>
          <p:spPr>
            <a:xfrm flipV="true">
              <a:off x="13682350" y="7372798"/>
              <a:ext cx="557000" cy="12890"/>
            </a:xfrm>
            <a:prstGeom prst="line">
              <a:avLst/>
            </a:prstGeom>
            <a:ln cap="flat" w="25781">
              <a:solidFill>
                <a:srgbClr val="1E3F48"/>
              </a:solidFill>
              <a:prstDash val="solid"/>
              <a:headEnd type="none" len="sm" w="sm"/>
              <a:tailEnd type="triangle" len="med" w="lg"/>
            </a:ln>
          </p:spPr>
        </p:sp>
      </p:grpSp>
      <p:sp>
        <p:nvSpPr>
          <p:cNvPr name="TextBox 23" id="23"/>
          <p:cNvSpPr txBox="true"/>
          <p:nvPr/>
        </p:nvSpPr>
        <p:spPr>
          <a:xfrm rot="0">
            <a:off x="7955969" y="2822507"/>
            <a:ext cx="1510531" cy="533399"/>
          </a:xfrm>
          <a:prstGeom prst="rect">
            <a:avLst/>
          </a:prstGeom>
        </p:spPr>
        <p:txBody>
          <a:bodyPr anchor="t" rtlCol="false" tIns="0" lIns="0" bIns="0" rIns="0">
            <a:spAutoFit/>
          </a:bodyPr>
          <a:lstStyle/>
          <a:p>
            <a:pPr algn="ctr">
              <a:lnSpc>
                <a:spcPts val="2100"/>
              </a:lnSpc>
            </a:pPr>
            <a:r>
              <a:rPr lang="en-US" sz="1500" spc="-123">
                <a:solidFill>
                  <a:srgbClr val="000000"/>
                </a:solidFill>
                <a:latin typeface="Public Sans"/>
                <a:ea typeface="Public Sans"/>
                <a:cs typeface="Public Sans"/>
                <a:sym typeface="Public Sans"/>
              </a:rPr>
              <a:t>daily routines  </a:t>
            </a:r>
          </a:p>
          <a:p>
            <a:pPr algn="ctr">
              <a:lnSpc>
                <a:spcPts val="2100"/>
              </a:lnSpc>
              <a:spcBef>
                <a:spcPct val="0"/>
              </a:spcBef>
            </a:pPr>
            <a:r>
              <a:rPr lang="en-US" sz="1500" spc="-123">
                <a:solidFill>
                  <a:srgbClr val="000000"/>
                </a:solidFill>
                <a:latin typeface="Public Sans"/>
                <a:ea typeface="Public Sans"/>
                <a:cs typeface="Public Sans"/>
                <a:sym typeface="Public Sans"/>
              </a:rPr>
              <a:t>Alzheimer's patients</a:t>
            </a:r>
          </a:p>
        </p:txBody>
      </p:sp>
      <p:sp>
        <p:nvSpPr>
          <p:cNvPr name="TextBox 24" id="24"/>
          <p:cNvSpPr txBox="true"/>
          <p:nvPr/>
        </p:nvSpPr>
        <p:spPr>
          <a:xfrm rot="0">
            <a:off x="12380399" y="5408893"/>
            <a:ext cx="1077590" cy="345657"/>
          </a:xfrm>
          <a:prstGeom prst="rect">
            <a:avLst/>
          </a:prstGeom>
        </p:spPr>
        <p:txBody>
          <a:bodyPr anchor="t" rtlCol="false" tIns="0" lIns="0" bIns="0" rIns="0">
            <a:spAutoFit/>
          </a:bodyPr>
          <a:lstStyle/>
          <a:p>
            <a:pPr algn="ctr">
              <a:lnSpc>
                <a:spcPts val="1423"/>
              </a:lnSpc>
              <a:spcBef>
                <a:spcPct val="0"/>
              </a:spcBef>
            </a:pPr>
            <a:r>
              <a:rPr lang="en-US" sz="1016" spc="-83">
                <a:solidFill>
                  <a:srgbClr val="000000"/>
                </a:solidFill>
                <a:latin typeface="Public Sans"/>
                <a:ea typeface="Public Sans"/>
                <a:cs typeface="Public Sans"/>
                <a:sym typeface="Public Sans"/>
              </a:rPr>
              <a:t>D</a:t>
            </a:r>
            <a:r>
              <a:rPr lang="en-US" sz="1016" spc="-83">
                <a:solidFill>
                  <a:srgbClr val="000000"/>
                </a:solidFill>
                <a:latin typeface="Public Sans"/>
                <a:ea typeface="Public Sans"/>
                <a:cs typeface="Public Sans"/>
                <a:sym typeface="Public Sans"/>
              </a:rPr>
              <a:t>aily routines among </a:t>
            </a:r>
          </a:p>
          <a:p>
            <a:pPr algn="ctr">
              <a:lnSpc>
                <a:spcPts val="1423"/>
              </a:lnSpc>
              <a:spcBef>
                <a:spcPct val="0"/>
              </a:spcBef>
            </a:pPr>
            <a:r>
              <a:rPr lang="en-US" sz="1016" spc="-83">
                <a:solidFill>
                  <a:srgbClr val="000000"/>
                </a:solidFill>
                <a:latin typeface="Public Sans"/>
                <a:ea typeface="Public Sans"/>
                <a:cs typeface="Public Sans"/>
                <a:sym typeface="Public Sans"/>
              </a:rPr>
              <a:t>Alzheimer's patients</a:t>
            </a:r>
          </a:p>
        </p:txBody>
      </p:sp>
    </p:spTree>
  </p:cSld>
  <p:clrMapOvr>
    <a:masterClrMapping/>
  </p:clrMapOvr>
</p:sld>
</file>

<file path=ppt/slides/slide59.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306869" y="6331121"/>
            <a:ext cx="4707224" cy="2778503"/>
            <a:chOff x="0" y="0"/>
            <a:chExt cx="1239763" cy="731787"/>
          </a:xfrm>
        </p:grpSpPr>
        <p:sp>
          <p:nvSpPr>
            <p:cNvPr name="Freeform 3" id="3"/>
            <p:cNvSpPr/>
            <p:nvPr/>
          </p:nvSpPr>
          <p:spPr>
            <a:xfrm flipH="false" flipV="false" rot="0">
              <a:off x="0" y="0"/>
              <a:ext cx="1239763" cy="731787"/>
            </a:xfrm>
            <a:custGeom>
              <a:avLst/>
              <a:gdLst/>
              <a:ahLst/>
              <a:cxnLst/>
              <a:rect r="r" b="b" t="t" l="l"/>
              <a:pathLst>
                <a:path h="731787" w="1239763">
                  <a:moveTo>
                    <a:pt x="0" y="0"/>
                  </a:moveTo>
                  <a:lnTo>
                    <a:pt x="1239763" y="0"/>
                  </a:lnTo>
                  <a:lnTo>
                    <a:pt x="1239763" y="731787"/>
                  </a:lnTo>
                  <a:lnTo>
                    <a:pt x="0" y="731787"/>
                  </a:lnTo>
                  <a:close/>
                </a:path>
              </a:pathLst>
            </a:custGeom>
            <a:solidFill>
              <a:srgbClr val="DAA972"/>
            </a:solidFill>
          </p:spPr>
        </p:sp>
        <p:sp>
          <p:nvSpPr>
            <p:cNvPr name="TextBox 4" id="4"/>
            <p:cNvSpPr txBox="true"/>
            <p:nvPr/>
          </p:nvSpPr>
          <p:spPr>
            <a:xfrm>
              <a:off x="0" y="-57150"/>
              <a:ext cx="1239763" cy="788937"/>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674591" y="2364997"/>
            <a:ext cx="4863246" cy="2778503"/>
            <a:chOff x="0" y="0"/>
            <a:chExt cx="1280855" cy="731787"/>
          </a:xfrm>
        </p:grpSpPr>
        <p:sp>
          <p:nvSpPr>
            <p:cNvPr name="Freeform 6" id="6"/>
            <p:cNvSpPr/>
            <p:nvPr/>
          </p:nvSpPr>
          <p:spPr>
            <a:xfrm flipH="false" flipV="false" rot="0">
              <a:off x="0" y="0"/>
              <a:ext cx="1280855" cy="731787"/>
            </a:xfrm>
            <a:custGeom>
              <a:avLst/>
              <a:gdLst/>
              <a:ahLst/>
              <a:cxnLst/>
              <a:rect r="r" b="b" t="t" l="l"/>
              <a:pathLst>
                <a:path h="731787" w="1280855">
                  <a:moveTo>
                    <a:pt x="0" y="0"/>
                  </a:moveTo>
                  <a:lnTo>
                    <a:pt x="1280855" y="0"/>
                  </a:lnTo>
                  <a:lnTo>
                    <a:pt x="1280855" y="731787"/>
                  </a:lnTo>
                  <a:lnTo>
                    <a:pt x="0" y="731787"/>
                  </a:lnTo>
                  <a:close/>
                </a:path>
              </a:pathLst>
            </a:custGeom>
            <a:solidFill>
              <a:srgbClr val="A79E9C"/>
            </a:solidFill>
          </p:spPr>
        </p:sp>
        <p:sp>
          <p:nvSpPr>
            <p:cNvPr name="TextBox 7" id="7"/>
            <p:cNvSpPr txBox="true"/>
            <p:nvPr/>
          </p:nvSpPr>
          <p:spPr>
            <a:xfrm>
              <a:off x="0" y="-57150"/>
              <a:ext cx="1280855" cy="788937"/>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6645593" y="2364997"/>
            <a:ext cx="4565733" cy="2778503"/>
            <a:chOff x="0" y="0"/>
            <a:chExt cx="1202498" cy="731787"/>
          </a:xfrm>
        </p:grpSpPr>
        <p:sp>
          <p:nvSpPr>
            <p:cNvPr name="Freeform 9" id="9"/>
            <p:cNvSpPr/>
            <p:nvPr/>
          </p:nvSpPr>
          <p:spPr>
            <a:xfrm flipH="false" flipV="false" rot="0">
              <a:off x="0" y="0"/>
              <a:ext cx="1202498" cy="731787"/>
            </a:xfrm>
            <a:custGeom>
              <a:avLst/>
              <a:gdLst/>
              <a:ahLst/>
              <a:cxnLst/>
              <a:rect r="r" b="b" t="t" l="l"/>
              <a:pathLst>
                <a:path h="731787" w="1202498">
                  <a:moveTo>
                    <a:pt x="0" y="0"/>
                  </a:moveTo>
                  <a:lnTo>
                    <a:pt x="1202498" y="0"/>
                  </a:lnTo>
                  <a:lnTo>
                    <a:pt x="1202498" y="731787"/>
                  </a:lnTo>
                  <a:lnTo>
                    <a:pt x="0" y="731787"/>
                  </a:lnTo>
                  <a:close/>
                </a:path>
              </a:pathLst>
            </a:custGeom>
            <a:solidFill>
              <a:srgbClr val="E48D7A"/>
            </a:solidFill>
          </p:spPr>
        </p:sp>
        <p:sp>
          <p:nvSpPr>
            <p:cNvPr name="TextBox 10" id="10"/>
            <p:cNvSpPr txBox="true"/>
            <p:nvPr/>
          </p:nvSpPr>
          <p:spPr>
            <a:xfrm>
              <a:off x="0" y="-57150"/>
              <a:ext cx="1202498" cy="788937"/>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674591" y="6331121"/>
            <a:ext cx="4629150" cy="2688370"/>
            <a:chOff x="0" y="0"/>
            <a:chExt cx="1219200" cy="708048"/>
          </a:xfrm>
        </p:grpSpPr>
        <p:sp>
          <p:nvSpPr>
            <p:cNvPr name="Freeform 12" id="12"/>
            <p:cNvSpPr/>
            <p:nvPr/>
          </p:nvSpPr>
          <p:spPr>
            <a:xfrm flipH="false" flipV="false" rot="0">
              <a:off x="0" y="0"/>
              <a:ext cx="1219200" cy="708048"/>
            </a:xfrm>
            <a:custGeom>
              <a:avLst/>
              <a:gdLst/>
              <a:ahLst/>
              <a:cxnLst/>
              <a:rect r="r" b="b" t="t" l="l"/>
              <a:pathLst>
                <a:path h="708048" w="1219200">
                  <a:moveTo>
                    <a:pt x="0" y="0"/>
                  </a:moveTo>
                  <a:lnTo>
                    <a:pt x="1219200" y="0"/>
                  </a:lnTo>
                  <a:lnTo>
                    <a:pt x="1219200" y="708048"/>
                  </a:lnTo>
                  <a:lnTo>
                    <a:pt x="0" y="708048"/>
                  </a:lnTo>
                  <a:close/>
                </a:path>
              </a:pathLst>
            </a:custGeom>
            <a:solidFill>
              <a:srgbClr val="F2F1F1"/>
            </a:solidFill>
          </p:spPr>
        </p:sp>
        <p:sp>
          <p:nvSpPr>
            <p:cNvPr name="TextBox 13" id="13"/>
            <p:cNvSpPr txBox="true"/>
            <p:nvPr/>
          </p:nvSpPr>
          <p:spPr>
            <a:xfrm>
              <a:off x="0" y="-57150"/>
              <a:ext cx="1219200" cy="765198"/>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2317655" y="2364997"/>
            <a:ext cx="4503013" cy="2778503"/>
            <a:chOff x="0" y="0"/>
            <a:chExt cx="1185979" cy="731787"/>
          </a:xfrm>
        </p:grpSpPr>
        <p:sp>
          <p:nvSpPr>
            <p:cNvPr name="Freeform 15" id="15"/>
            <p:cNvSpPr/>
            <p:nvPr/>
          </p:nvSpPr>
          <p:spPr>
            <a:xfrm flipH="false" flipV="false" rot="0">
              <a:off x="0" y="0"/>
              <a:ext cx="1185979" cy="731787"/>
            </a:xfrm>
            <a:custGeom>
              <a:avLst/>
              <a:gdLst/>
              <a:ahLst/>
              <a:cxnLst/>
              <a:rect r="r" b="b" t="t" l="l"/>
              <a:pathLst>
                <a:path h="731787" w="1185979">
                  <a:moveTo>
                    <a:pt x="0" y="0"/>
                  </a:moveTo>
                  <a:lnTo>
                    <a:pt x="1185979" y="0"/>
                  </a:lnTo>
                  <a:lnTo>
                    <a:pt x="1185979" y="731787"/>
                  </a:lnTo>
                  <a:lnTo>
                    <a:pt x="0" y="731787"/>
                  </a:lnTo>
                  <a:close/>
                </a:path>
              </a:pathLst>
            </a:custGeom>
            <a:solidFill>
              <a:srgbClr val="A9BECB"/>
            </a:solidFill>
          </p:spPr>
        </p:sp>
        <p:sp>
          <p:nvSpPr>
            <p:cNvPr name="TextBox 16" id="16"/>
            <p:cNvSpPr txBox="true"/>
            <p:nvPr/>
          </p:nvSpPr>
          <p:spPr>
            <a:xfrm>
              <a:off x="0" y="-57150"/>
              <a:ext cx="1185979" cy="788937"/>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0">
            <a:off x="11926360" y="6268975"/>
            <a:ext cx="5332940" cy="3234441"/>
            <a:chOff x="0" y="0"/>
            <a:chExt cx="1404560" cy="851869"/>
          </a:xfrm>
        </p:grpSpPr>
        <p:sp>
          <p:nvSpPr>
            <p:cNvPr name="Freeform 18" id="18"/>
            <p:cNvSpPr/>
            <p:nvPr/>
          </p:nvSpPr>
          <p:spPr>
            <a:xfrm flipH="false" flipV="false" rot="0">
              <a:off x="0" y="0"/>
              <a:ext cx="1404560" cy="851869"/>
            </a:xfrm>
            <a:custGeom>
              <a:avLst/>
              <a:gdLst/>
              <a:ahLst/>
              <a:cxnLst/>
              <a:rect r="r" b="b" t="t" l="l"/>
              <a:pathLst>
                <a:path h="851869" w="1404560">
                  <a:moveTo>
                    <a:pt x="0" y="0"/>
                  </a:moveTo>
                  <a:lnTo>
                    <a:pt x="1404560" y="0"/>
                  </a:lnTo>
                  <a:lnTo>
                    <a:pt x="1404560" y="851869"/>
                  </a:lnTo>
                  <a:lnTo>
                    <a:pt x="0" y="851869"/>
                  </a:lnTo>
                  <a:close/>
                </a:path>
              </a:pathLst>
            </a:custGeom>
            <a:solidFill>
              <a:srgbClr val="5FA9E0"/>
            </a:solidFill>
          </p:spPr>
        </p:sp>
        <p:sp>
          <p:nvSpPr>
            <p:cNvPr name="TextBox 19" id="19"/>
            <p:cNvSpPr txBox="true"/>
            <p:nvPr/>
          </p:nvSpPr>
          <p:spPr>
            <a:xfrm>
              <a:off x="0" y="-57150"/>
              <a:ext cx="1404560" cy="909019"/>
            </a:xfrm>
            <a:prstGeom prst="rect">
              <a:avLst/>
            </a:prstGeom>
          </p:spPr>
          <p:txBody>
            <a:bodyPr anchor="ctr" rtlCol="false" tIns="50800" lIns="50800" bIns="50800" rIns="50800"/>
            <a:lstStyle/>
            <a:p>
              <a:pPr algn="ctr">
                <a:lnSpc>
                  <a:spcPts val="3499"/>
                </a:lnSpc>
              </a:pPr>
            </a:p>
          </p:txBody>
        </p:sp>
      </p:grpSp>
      <p:sp>
        <p:nvSpPr>
          <p:cNvPr name="TextBox 20" id="20"/>
          <p:cNvSpPr txBox="true"/>
          <p:nvPr/>
        </p:nvSpPr>
        <p:spPr>
          <a:xfrm rot="0">
            <a:off x="1028700" y="426401"/>
            <a:ext cx="3626048" cy="1071247"/>
          </a:xfrm>
          <a:prstGeom prst="rect">
            <a:avLst/>
          </a:prstGeom>
        </p:spPr>
        <p:txBody>
          <a:bodyPr anchor="t" rtlCol="false" tIns="0" lIns="0" bIns="0" rIns="0">
            <a:spAutoFit/>
          </a:bodyPr>
          <a:lstStyle/>
          <a:p>
            <a:pPr algn="ctr">
              <a:lnSpc>
                <a:spcPts val="8679"/>
              </a:lnSpc>
              <a:spcBef>
                <a:spcPct val="0"/>
              </a:spcBef>
            </a:pPr>
            <a:r>
              <a:rPr lang="en-US" sz="6199" spc="-508">
                <a:solidFill>
                  <a:srgbClr val="000000"/>
                </a:solidFill>
                <a:latin typeface="Public Sans"/>
                <a:ea typeface="Public Sans"/>
                <a:cs typeface="Public Sans"/>
                <a:sym typeface="Public Sans"/>
              </a:rPr>
              <a:t>Technology</a:t>
            </a:r>
          </a:p>
        </p:txBody>
      </p:sp>
      <p:sp>
        <p:nvSpPr>
          <p:cNvPr name="TextBox 21" id="21"/>
          <p:cNvSpPr txBox="true"/>
          <p:nvPr/>
        </p:nvSpPr>
        <p:spPr>
          <a:xfrm rot="0">
            <a:off x="982138" y="2619831"/>
            <a:ext cx="4248150" cy="2168240"/>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Programming Language</a:t>
            </a:r>
          </a:p>
          <a:p>
            <a:pPr algn="ctr">
              <a:lnSpc>
                <a:spcPts val="4200"/>
              </a:lnSpc>
            </a:pPr>
            <a:r>
              <a:rPr lang="en-US" sz="3000" spc="-246">
                <a:solidFill>
                  <a:srgbClr val="000000"/>
                </a:solidFill>
                <a:latin typeface="Public Sans"/>
                <a:ea typeface="Public Sans"/>
                <a:cs typeface="Public Sans"/>
                <a:sym typeface="Public Sans"/>
              </a:rPr>
              <a:t>React Native</a:t>
            </a:r>
          </a:p>
          <a:p>
            <a:pPr algn="ctr">
              <a:lnSpc>
                <a:spcPts val="4200"/>
              </a:lnSpc>
            </a:pPr>
            <a:r>
              <a:rPr lang="en-US" sz="3000" spc="-246">
                <a:solidFill>
                  <a:srgbClr val="000000"/>
                </a:solidFill>
                <a:latin typeface="Public Sans"/>
                <a:ea typeface="Public Sans"/>
                <a:cs typeface="Public Sans"/>
                <a:sym typeface="Public Sans"/>
              </a:rPr>
              <a:t>Spring Boot</a:t>
            </a:r>
          </a:p>
          <a:p>
            <a:pPr algn="ctr">
              <a:lnSpc>
                <a:spcPts val="4200"/>
              </a:lnSpc>
              <a:spcBef>
                <a:spcPct val="0"/>
              </a:spcBef>
            </a:pPr>
            <a:r>
              <a:rPr lang="en-US" sz="3000" spc="-246">
                <a:solidFill>
                  <a:srgbClr val="000000"/>
                </a:solidFill>
                <a:latin typeface="Public Sans"/>
                <a:ea typeface="Public Sans"/>
                <a:cs typeface="Public Sans"/>
                <a:sym typeface="Public Sans"/>
              </a:rPr>
              <a:t>Python</a:t>
            </a:r>
          </a:p>
        </p:txBody>
      </p:sp>
      <p:sp>
        <p:nvSpPr>
          <p:cNvPr name="TextBox 22" id="22"/>
          <p:cNvSpPr txBox="true"/>
          <p:nvPr/>
        </p:nvSpPr>
        <p:spPr>
          <a:xfrm rot="0">
            <a:off x="5823736" y="7082077"/>
            <a:ext cx="5673490" cy="1110432"/>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Generative AI framework </a:t>
            </a:r>
          </a:p>
          <a:p>
            <a:pPr algn="ctr">
              <a:lnSpc>
                <a:spcPts val="4280"/>
              </a:lnSpc>
              <a:spcBef>
                <a:spcPct val="0"/>
              </a:spcBef>
            </a:pPr>
            <a:r>
              <a:rPr lang="en-US" sz="3057" spc="-250">
                <a:solidFill>
                  <a:srgbClr val="000000"/>
                </a:solidFill>
                <a:latin typeface="Public Sans"/>
                <a:ea typeface="Public Sans"/>
                <a:cs typeface="Public Sans"/>
                <a:sym typeface="Public Sans"/>
              </a:rPr>
              <a:t>Lama In</a:t>
            </a:r>
          </a:p>
        </p:txBody>
      </p:sp>
      <p:sp>
        <p:nvSpPr>
          <p:cNvPr name="TextBox 23" id="23"/>
          <p:cNvSpPr txBox="true"/>
          <p:nvPr/>
        </p:nvSpPr>
        <p:spPr>
          <a:xfrm rot="0">
            <a:off x="1171603" y="7082077"/>
            <a:ext cx="3635124" cy="1110257"/>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Code Hosting</a:t>
            </a:r>
          </a:p>
          <a:p>
            <a:pPr algn="ctr">
              <a:lnSpc>
                <a:spcPts val="4280"/>
              </a:lnSpc>
              <a:spcBef>
                <a:spcPct val="0"/>
              </a:spcBef>
            </a:pPr>
            <a:r>
              <a:rPr lang="en-US" sz="3057" spc="-250">
                <a:solidFill>
                  <a:srgbClr val="000000"/>
                </a:solidFill>
                <a:latin typeface="Public Sans"/>
                <a:ea typeface="Public Sans"/>
                <a:cs typeface="Public Sans"/>
                <a:sym typeface="Public Sans"/>
              </a:rPr>
              <a:t>Git Hub</a:t>
            </a:r>
          </a:p>
        </p:txBody>
      </p:sp>
      <p:sp>
        <p:nvSpPr>
          <p:cNvPr name="TextBox 24" id="24"/>
          <p:cNvSpPr txBox="true"/>
          <p:nvPr/>
        </p:nvSpPr>
        <p:spPr>
          <a:xfrm rot="0">
            <a:off x="6091715" y="2850764"/>
            <a:ext cx="5673490" cy="2203046"/>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Code Editor</a:t>
            </a:r>
          </a:p>
          <a:p>
            <a:pPr algn="ctr">
              <a:lnSpc>
                <a:spcPts val="4200"/>
              </a:lnSpc>
            </a:pPr>
            <a:r>
              <a:rPr lang="en-US" sz="3000" spc="-246">
                <a:solidFill>
                  <a:srgbClr val="000000"/>
                </a:solidFill>
                <a:latin typeface="Public Sans"/>
                <a:ea typeface="Public Sans"/>
                <a:cs typeface="Public Sans"/>
                <a:sym typeface="Public Sans"/>
              </a:rPr>
              <a:t>VS Code</a:t>
            </a:r>
          </a:p>
          <a:p>
            <a:pPr algn="ctr">
              <a:lnSpc>
                <a:spcPts val="4200"/>
              </a:lnSpc>
            </a:pPr>
            <a:r>
              <a:rPr lang="en-US" sz="3000" spc="-246">
                <a:solidFill>
                  <a:srgbClr val="000000"/>
                </a:solidFill>
                <a:latin typeface="Public Sans"/>
                <a:ea typeface="Public Sans"/>
                <a:cs typeface="Public Sans"/>
                <a:sym typeface="Public Sans"/>
              </a:rPr>
              <a:t>Android  Studio</a:t>
            </a:r>
          </a:p>
          <a:p>
            <a:pPr algn="ctr">
              <a:lnSpc>
                <a:spcPts val="4560"/>
              </a:lnSpc>
              <a:spcBef>
                <a:spcPct val="0"/>
              </a:spcBef>
            </a:pPr>
          </a:p>
        </p:txBody>
      </p:sp>
      <p:sp>
        <p:nvSpPr>
          <p:cNvPr name="TextBox 25" id="25"/>
          <p:cNvSpPr txBox="true"/>
          <p:nvPr/>
        </p:nvSpPr>
        <p:spPr>
          <a:xfrm rot="0">
            <a:off x="12515447" y="3153189"/>
            <a:ext cx="4107429" cy="1635034"/>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Database</a:t>
            </a:r>
          </a:p>
          <a:p>
            <a:pPr algn="ctr">
              <a:lnSpc>
                <a:spcPts val="4200"/>
              </a:lnSpc>
            </a:pPr>
            <a:r>
              <a:rPr lang="en-US" sz="3000" spc="-246">
                <a:solidFill>
                  <a:srgbClr val="000000"/>
                </a:solidFill>
                <a:latin typeface="Public Sans"/>
                <a:ea typeface="Public Sans"/>
                <a:cs typeface="Public Sans"/>
                <a:sym typeface="Public Sans"/>
              </a:rPr>
              <a:t>Firebase</a:t>
            </a:r>
          </a:p>
          <a:p>
            <a:pPr algn="ctr">
              <a:lnSpc>
                <a:spcPts val="4200"/>
              </a:lnSpc>
              <a:spcBef>
                <a:spcPct val="0"/>
              </a:spcBef>
            </a:pPr>
            <a:r>
              <a:rPr lang="en-US" sz="3000" spc="-246">
                <a:solidFill>
                  <a:srgbClr val="000000"/>
                </a:solidFill>
                <a:latin typeface="Public Sans"/>
                <a:ea typeface="Public Sans"/>
                <a:cs typeface="Public Sans"/>
                <a:sym typeface="Public Sans"/>
              </a:rPr>
              <a:t>Pinecone</a:t>
            </a:r>
          </a:p>
        </p:txBody>
      </p:sp>
      <p:sp>
        <p:nvSpPr>
          <p:cNvPr name="TextBox 26" id="26"/>
          <p:cNvSpPr txBox="true"/>
          <p:nvPr/>
        </p:nvSpPr>
        <p:spPr>
          <a:xfrm rot="0">
            <a:off x="11371477" y="6396083"/>
            <a:ext cx="6442706" cy="2513108"/>
          </a:xfrm>
          <a:prstGeom prst="rect">
            <a:avLst/>
          </a:prstGeom>
        </p:spPr>
        <p:txBody>
          <a:bodyPr anchor="t" rtlCol="false" tIns="0" lIns="0" bIns="0" rIns="0">
            <a:spAutoFit/>
          </a:bodyPr>
          <a:lstStyle/>
          <a:p>
            <a:pPr algn="ctr">
              <a:lnSpc>
                <a:spcPts val="4083"/>
              </a:lnSpc>
            </a:pPr>
            <a:r>
              <a:rPr lang="en-US" b="true" sz="2916" spc="-239">
                <a:solidFill>
                  <a:srgbClr val="000000"/>
                </a:solidFill>
                <a:latin typeface="Public Sans Bold"/>
                <a:ea typeface="Public Sans Bold"/>
                <a:cs typeface="Public Sans Bold"/>
                <a:sym typeface="Public Sans Bold"/>
              </a:rPr>
              <a:t>Machine Learning  NLP</a:t>
            </a:r>
          </a:p>
          <a:p>
            <a:pPr algn="ctr">
              <a:lnSpc>
                <a:spcPts val="3953"/>
              </a:lnSpc>
            </a:pPr>
            <a:r>
              <a:rPr lang="en-US" sz="2823" spc="-231">
                <a:solidFill>
                  <a:srgbClr val="000000"/>
                </a:solidFill>
                <a:latin typeface="Public Sans"/>
                <a:ea typeface="Public Sans"/>
                <a:cs typeface="Public Sans"/>
                <a:sym typeface="Public Sans"/>
              </a:rPr>
              <a:t>Machine Learning Framework</a:t>
            </a:r>
          </a:p>
          <a:p>
            <a:pPr algn="ctr">
              <a:lnSpc>
                <a:spcPts val="3953"/>
              </a:lnSpc>
            </a:pPr>
            <a:r>
              <a:rPr lang="en-US" sz="2823" spc="-231">
                <a:solidFill>
                  <a:srgbClr val="000000"/>
                </a:solidFill>
                <a:latin typeface="Public Sans"/>
                <a:ea typeface="Public Sans"/>
                <a:cs typeface="Public Sans"/>
                <a:sym typeface="Public Sans"/>
              </a:rPr>
              <a:t>(TensorFlow or PyTorch)</a:t>
            </a:r>
          </a:p>
          <a:p>
            <a:pPr algn="ctr">
              <a:lnSpc>
                <a:spcPts val="3953"/>
              </a:lnSpc>
            </a:pPr>
            <a:r>
              <a:rPr lang="en-US" sz="2823" spc="-231">
                <a:solidFill>
                  <a:srgbClr val="000000"/>
                </a:solidFill>
                <a:latin typeface="Public Sans"/>
                <a:ea typeface="Public Sans"/>
                <a:cs typeface="Public Sans"/>
                <a:sym typeface="Public Sans"/>
              </a:rPr>
              <a:t>Reinforcement Learning</a:t>
            </a:r>
          </a:p>
          <a:p>
            <a:pPr algn="ctr">
              <a:lnSpc>
                <a:spcPts val="395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806369" cy="10287000"/>
            <a:chOff x="0" y="0"/>
            <a:chExt cx="1792624" cy="2709333"/>
          </a:xfrm>
        </p:grpSpPr>
        <p:sp>
          <p:nvSpPr>
            <p:cNvPr name="Freeform 3" id="3"/>
            <p:cNvSpPr/>
            <p:nvPr/>
          </p:nvSpPr>
          <p:spPr>
            <a:xfrm flipH="false" flipV="false" rot="0">
              <a:off x="0" y="0"/>
              <a:ext cx="1792624" cy="2709333"/>
            </a:xfrm>
            <a:custGeom>
              <a:avLst/>
              <a:gdLst/>
              <a:ahLst/>
              <a:cxnLst/>
              <a:rect r="r" b="b" t="t" l="l"/>
              <a:pathLst>
                <a:path h="2709333" w="1792624">
                  <a:moveTo>
                    <a:pt x="0" y="0"/>
                  </a:moveTo>
                  <a:lnTo>
                    <a:pt x="1792624" y="0"/>
                  </a:lnTo>
                  <a:lnTo>
                    <a:pt x="1792624" y="2709333"/>
                  </a:lnTo>
                  <a:lnTo>
                    <a:pt x="0" y="2709333"/>
                  </a:lnTo>
                  <a:close/>
                </a:path>
              </a:pathLst>
            </a:custGeom>
            <a:solidFill>
              <a:srgbClr val="F2F1F1">
                <a:alpha val="80000"/>
              </a:srgbClr>
            </a:solidFill>
          </p:spPr>
        </p:sp>
        <p:sp>
          <p:nvSpPr>
            <p:cNvPr name="TextBox 4" id="4"/>
            <p:cNvSpPr txBox="true"/>
            <p:nvPr/>
          </p:nvSpPr>
          <p:spPr>
            <a:xfrm>
              <a:off x="0" y="-47625"/>
              <a:ext cx="1792624" cy="2756958"/>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1743310" y="1666878"/>
            <a:ext cx="6953243" cy="6953243"/>
          </a:xfrm>
          <a:custGeom>
            <a:avLst/>
            <a:gdLst/>
            <a:ahLst/>
            <a:cxnLst/>
            <a:rect r="r" b="b" t="t" l="l"/>
            <a:pathLst>
              <a:path h="6953243" w="6953243">
                <a:moveTo>
                  <a:pt x="0" y="0"/>
                </a:moveTo>
                <a:lnTo>
                  <a:pt x="6953244" y="0"/>
                </a:lnTo>
                <a:lnTo>
                  <a:pt x="6953244" y="6953244"/>
                </a:lnTo>
                <a:lnTo>
                  <a:pt x="0" y="6953244"/>
                </a:lnTo>
                <a:lnTo>
                  <a:pt x="0" y="0"/>
                </a:lnTo>
                <a:close/>
              </a:path>
            </a:pathLst>
          </a:custGeom>
          <a:blipFill>
            <a:blip r:embed="rId2"/>
            <a:stretch>
              <a:fillRect l="0" t="0" r="0" b="0"/>
            </a:stretch>
          </a:blipFill>
        </p:spPr>
      </p:sp>
      <p:sp>
        <p:nvSpPr>
          <p:cNvPr name="TextBox 6" id="6"/>
          <p:cNvSpPr txBox="true"/>
          <p:nvPr/>
        </p:nvSpPr>
        <p:spPr>
          <a:xfrm rot="0">
            <a:off x="9144000" y="1590781"/>
            <a:ext cx="6521423" cy="6905413"/>
          </a:xfrm>
          <a:prstGeom prst="rect">
            <a:avLst/>
          </a:prstGeom>
        </p:spPr>
        <p:txBody>
          <a:bodyPr anchor="t" rtlCol="false" tIns="0" lIns="0" bIns="0" rIns="0">
            <a:spAutoFit/>
          </a:bodyPr>
          <a:lstStyle/>
          <a:p>
            <a:pPr algn="l">
              <a:lnSpc>
                <a:spcPts val="5477"/>
              </a:lnSpc>
            </a:pPr>
            <a:r>
              <a:rPr lang="en-US" sz="2944" spc="-241">
                <a:solidFill>
                  <a:srgbClr val="000000"/>
                </a:solidFill>
                <a:latin typeface="Public Sans"/>
                <a:ea typeface="Public Sans"/>
                <a:cs typeface="Public Sans"/>
                <a:sym typeface="Public Sans"/>
              </a:rPr>
              <a:t>Dementia patients in Sri Lanka suffer serious challenges due to a lack of specialised care, limited support systems, and social judgement. The country's healthcare infrastructure struggles to provide continuous cognitive and emotional assistance, resulting in a reduction in these patients' quality of life. Carers frequently lack resources and training, increasing the problem.</a:t>
            </a:r>
          </a:p>
        </p:txBody>
      </p:sp>
      <p:sp>
        <p:nvSpPr>
          <p:cNvPr name="TextBox 7" id="7"/>
          <p:cNvSpPr txBox="true"/>
          <p:nvPr/>
        </p:nvSpPr>
        <p:spPr>
          <a:xfrm rot="0">
            <a:off x="9144000" y="536268"/>
            <a:ext cx="6189018" cy="880112"/>
          </a:xfrm>
          <a:prstGeom prst="rect">
            <a:avLst/>
          </a:prstGeom>
        </p:spPr>
        <p:txBody>
          <a:bodyPr anchor="t" rtlCol="false" tIns="0" lIns="0" bIns="0" rIns="0">
            <a:spAutoFit/>
          </a:bodyPr>
          <a:lstStyle/>
          <a:p>
            <a:pPr algn="just">
              <a:lnSpc>
                <a:spcPts val="7139"/>
              </a:lnSpc>
              <a:spcBef>
                <a:spcPct val="0"/>
              </a:spcBef>
            </a:pPr>
            <a:r>
              <a:rPr lang="en-US" b="true" sz="5099" spc="-418">
                <a:solidFill>
                  <a:srgbClr val="000000"/>
                </a:solidFill>
                <a:latin typeface="Public Sans Bold"/>
                <a:ea typeface="Public Sans Bold"/>
                <a:cs typeface="Public Sans Bold"/>
                <a:sym typeface="Public Sans Bold"/>
              </a:rPr>
              <a:t>Main Research Problem</a:t>
            </a:r>
          </a:p>
        </p:txBody>
      </p:sp>
      <p:sp>
        <p:nvSpPr>
          <p:cNvPr name="Freeform 8" id="8"/>
          <p:cNvSpPr/>
          <p:nvPr/>
        </p:nvSpPr>
        <p:spPr>
          <a:xfrm flipH="true" flipV="false" rot="0">
            <a:off x="15160579" y="6408020"/>
            <a:ext cx="3127421" cy="3878980"/>
          </a:xfrm>
          <a:custGeom>
            <a:avLst/>
            <a:gdLst/>
            <a:ahLst/>
            <a:cxnLst/>
            <a:rect r="r" b="b" t="t" l="l"/>
            <a:pathLst>
              <a:path h="3878980" w="3127421">
                <a:moveTo>
                  <a:pt x="3127421" y="0"/>
                </a:moveTo>
                <a:lnTo>
                  <a:pt x="0" y="0"/>
                </a:lnTo>
                <a:lnTo>
                  <a:pt x="0" y="3878980"/>
                </a:lnTo>
                <a:lnTo>
                  <a:pt x="3127421" y="3878980"/>
                </a:lnTo>
                <a:lnTo>
                  <a:pt x="3127421" y="0"/>
                </a:lnTo>
                <a:close/>
              </a:path>
            </a:pathLst>
          </a:custGeom>
          <a:blipFill>
            <a:blip r:embed="rId3">
              <a:alphaModFix amt="17000"/>
            </a:blip>
            <a:stretch>
              <a:fillRect l="0" t="0" r="-120500" b="0"/>
            </a:stretch>
          </a:blipFill>
        </p:spPr>
      </p:sp>
      <p:sp>
        <p:nvSpPr>
          <p:cNvPr name="Freeform 9" id="9"/>
          <p:cNvSpPr/>
          <p:nvPr/>
        </p:nvSpPr>
        <p:spPr>
          <a:xfrm flipH="false" flipV="false" rot="0">
            <a:off x="0" y="6408020"/>
            <a:ext cx="3127421" cy="3878980"/>
          </a:xfrm>
          <a:custGeom>
            <a:avLst/>
            <a:gdLst/>
            <a:ahLst/>
            <a:cxnLst/>
            <a:rect r="r" b="b" t="t" l="l"/>
            <a:pathLst>
              <a:path h="3878980" w="3127421">
                <a:moveTo>
                  <a:pt x="0" y="0"/>
                </a:moveTo>
                <a:lnTo>
                  <a:pt x="3127421" y="0"/>
                </a:lnTo>
                <a:lnTo>
                  <a:pt x="3127421" y="3878980"/>
                </a:lnTo>
                <a:lnTo>
                  <a:pt x="0" y="3878980"/>
                </a:lnTo>
                <a:lnTo>
                  <a:pt x="0" y="0"/>
                </a:lnTo>
                <a:close/>
              </a:path>
            </a:pathLst>
          </a:custGeom>
          <a:blipFill>
            <a:blip r:embed="rId3">
              <a:alphaModFix amt="17000"/>
            </a:blip>
            <a:stretch>
              <a:fillRect l="0" t="0" r="-120500" b="0"/>
            </a:stretch>
          </a:blipFill>
        </p:spPr>
      </p:sp>
      <p:sp>
        <p:nvSpPr>
          <p:cNvPr name="AutoShape 10" id="10"/>
          <p:cNvSpPr/>
          <p:nvPr/>
        </p:nvSpPr>
        <p:spPr>
          <a:xfrm>
            <a:off x="9144000" y="1440169"/>
            <a:ext cx="6492240"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681790"/>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Gannt Chart References</a:t>
            </a:r>
          </a:p>
        </p:txBody>
      </p:sp>
      <p:grpSp>
        <p:nvGrpSpPr>
          <p:cNvPr name="Group 3" id="3"/>
          <p:cNvGrpSpPr/>
          <p:nvPr/>
        </p:nvGrpSpPr>
        <p:grpSpPr>
          <a:xfrm rot="0">
            <a:off x="1392957" y="1499435"/>
            <a:ext cx="15023870" cy="8038064"/>
            <a:chOff x="0" y="0"/>
            <a:chExt cx="20031826" cy="10717418"/>
          </a:xfrm>
        </p:grpSpPr>
        <p:grpSp>
          <p:nvGrpSpPr>
            <p:cNvPr name="Group 4" id="4"/>
            <p:cNvGrpSpPr/>
            <p:nvPr/>
          </p:nvGrpSpPr>
          <p:grpSpPr>
            <a:xfrm rot="0">
              <a:off x="0" y="0"/>
              <a:ext cx="20031826" cy="10717418"/>
              <a:chOff x="0" y="0"/>
              <a:chExt cx="3956904" cy="2117021"/>
            </a:xfrm>
          </p:grpSpPr>
          <p:sp>
            <p:nvSpPr>
              <p:cNvPr name="Freeform 5" id="5"/>
              <p:cNvSpPr/>
              <p:nvPr/>
            </p:nvSpPr>
            <p:spPr>
              <a:xfrm flipH="false" flipV="false" rot="0">
                <a:off x="0" y="0"/>
                <a:ext cx="3956904" cy="2117021"/>
              </a:xfrm>
              <a:custGeom>
                <a:avLst/>
                <a:gdLst/>
                <a:ahLst/>
                <a:cxnLst/>
                <a:rect r="r" b="b" t="t" l="l"/>
                <a:pathLst>
                  <a:path h="2117021" w="3956904">
                    <a:moveTo>
                      <a:pt x="0" y="0"/>
                    </a:moveTo>
                    <a:lnTo>
                      <a:pt x="3956904" y="0"/>
                    </a:lnTo>
                    <a:lnTo>
                      <a:pt x="3956904" y="2117021"/>
                    </a:lnTo>
                    <a:lnTo>
                      <a:pt x="0" y="2117021"/>
                    </a:lnTo>
                    <a:close/>
                  </a:path>
                </a:pathLst>
              </a:custGeom>
              <a:solidFill>
                <a:srgbClr val="13508B"/>
              </a:solidFill>
              <a:ln w="95250" cap="sq">
                <a:solidFill>
                  <a:srgbClr val="272665"/>
                </a:solidFill>
                <a:prstDash val="solid"/>
                <a:miter/>
              </a:ln>
            </p:spPr>
          </p:sp>
          <p:sp>
            <p:nvSpPr>
              <p:cNvPr name="TextBox 6" id="6"/>
              <p:cNvSpPr txBox="true"/>
              <p:nvPr/>
            </p:nvSpPr>
            <p:spPr>
              <a:xfrm>
                <a:off x="0" y="85725"/>
                <a:ext cx="3956904" cy="2031296"/>
              </a:xfrm>
              <a:prstGeom prst="rect">
                <a:avLst/>
              </a:prstGeom>
            </p:spPr>
            <p:txBody>
              <a:bodyPr anchor="ctr" rtlCol="false" tIns="50800" lIns="50800" bIns="50800" rIns="50800"/>
              <a:lstStyle/>
              <a:p>
                <a:pPr algn="ctr">
                  <a:lnSpc>
                    <a:spcPts val="1925"/>
                  </a:lnSpc>
                </a:pPr>
              </a:p>
            </p:txBody>
          </p:sp>
        </p:grpSp>
        <p:sp>
          <p:nvSpPr>
            <p:cNvPr name="Freeform 7" id="7"/>
            <p:cNvSpPr/>
            <p:nvPr/>
          </p:nvSpPr>
          <p:spPr>
            <a:xfrm flipH="false" flipV="false" rot="0">
              <a:off x="175698" y="120533"/>
              <a:ext cx="19680430" cy="10476352"/>
            </a:xfrm>
            <a:custGeom>
              <a:avLst/>
              <a:gdLst/>
              <a:ahLst/>
              <a:cxnLst/>
              <a:rect r="r" b="b" t="t" l="l"/>
              <a:pathLst>
                <a:path h="10476352" w="19680430">
                  <a:moveTo>
                    <a:pt x="0" y="0"/>
                  </a:moveTo>
                  <a:lnTo>
                    <a:pt x="19680430" y="0"/>
                  </a:lnTo>
                  <a:lnTo>
                    <a:pt x="19680430" y="10476352"/>
                  </a:lnTo>
                  <a:lnTo>
                    <a:pt x="0" y="10476352"/>
                  </a:lnTo>
                  <a:lnTo>
                    <a:pt x="0" y="0"/>
                  </a:lnTo>
                  <a:close/>
                </a:path>
              </a:pathLst>
            </a:custGeom>
            <a:blipFill>
              <a:blip r:embed="rId2"/>
              <a:stretch>
                <a:fillRect l="0" t="-108" r="0" b="-108"/>
              </a:stretch>
            </a:blipFill>
          </p:spPr>
        </p:sp>
      </p:gr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681790"/>
            <a:ext cx="14561119" cy="817645"/>
          </a:xfrm>
          <a:prstGeom prst="rect">
            <a:avLst/>
          </a:prstGeom>
        </p:spPr>
        <p:txBody>
          <a:bodyPr anchor="t" rtlCol="false" tIns="0" lIns="0" bIns="0" rIns="0">
            <a:spAutoFit/>
          </a:bodyPr>
          <a:lstStyle/>
          <a:p>
            <a:pPr algn="l">
              <a:lnSpc>
                <a:spcPts val="5952"/>
              </a:lnSpc>
            </a:pPr>
            <a:r>
              <a:rPr lang="en-US" sz="6200" spc="-508">
                <a:solidFill>
                  <a:srgbClr val="000000"/>
                </a:solidFill>
                <a:latin typeface="Public Sans"/>
                <a:ea typeface="Public Sans"/>
                <a:cs typeface="Public Sans"/>
                <a:sym typeface="Public Sans"/>
              </a:rPr>
              <a:t> References</a:t>
            </a:r>
          </a:p>
        </p:txBody>
      </p:sp>
      <p:sp>
        <p:nvSpPr>
          <p:cNvPr name="TextBox 3" id="3"/>
          <p:cNvSpPr txBox="true"/>
          <p:nvPr/>
        </p:nvSpPr>
        <p:spPr>
          <a:xfrm rot="0">
            <a:off x="1216712" y="1498589"/>
            <a:ext cx="14634347" cy="7759711"/>
          </a:xfrm>
          <a:prstGeom prst="rect">
            <a:avLst/>
          </a:prstGeom>
        </p:spPr>
        <p:txBody>
          <a:bodyPr anchor="t" rtlCol="false" tIns="0" lIns="0" bIns="0" rIns="0">
            <a:spAutoFit/>
          </a:bodyPr>
          <a:lstStyle/>
          <a:p>
            <a:pPr algn="l">
              <a:lnSpc>
                <a:spcPts val="5163"/>
              </a:lnSpc>
              <a:spcBef>
                <a:spcPct val="0"/>
              </a:spcBef>
            </a:pPr>
            <a:r>
              <a:rPr lang="en-US" b="true" sz="3687" spc="-302">
                <a:solidFill>
                  <a:srgbClr val="224C8D"/>
                </a:solidFill>
                <a:latin typeface="Public Sans Bold"/>
                <a:ea typeface="Public Sans Bold"/>
                <a:cs typeface="Public Sans Bold"/>
                <a:sym typeface="Public Sans Bold"/>
              </a:rPr>
              <a:t>Mobile App</a:t>
            </a:r>
            <a:r>
              <a:rPr lang="en-US" sz="3687" spc="-302">
                <a:solidFill>
                  <a:srgbClr val="224C8D"/>
                </a:solidFill>
                <a:latin typeface="Public Sans"/>
                <a:ea typeface="Public Sans"/>
                <a:cs typeface="Public Sans"/>
                <a:sym typeface="Public Sans"/>
              </a:rPr>
              <a:t> </a:t>
            </a:r>
          </a:p>
          <a:p>
            <a:pPr algn="l">
              <a:lnSpc>
                <a:spcPts val="3585"/>
              </a:lnSpc>
              <a:spcBef>
                <a:spcPct val="0"/>
              </a:spcBef>
            </a:pPr>
          </a:p>
          <a:p>
            <a:pPr algn="l" marL="552946" indent="-276473" lvl="1">
              <a:lnSpc>
                <a:spcPts val="3585"/>
              </a:lnSpc>
              <a:spcBef>
                <a:spcPct val="0"/>
              </a:spcBef>
              <a:buAutoNum type="arabicPeriod" startAt="1"/>
            </a:pPr>
            <a:r>
              <a:rPr lang="en-US" sz="2561" spc="-210">
                <a:solidFill>
                  <a:srgbClr val="000000"/>
                </a:solidFill>
                <a:latin typeface="Public Sans"/>
                <a:ea typeface="Public Sans"/>
                <a:cs typeface="Public Sans"/>
                <a:sym typeface="Public Sans"/>
              </a:rPr>
              <a:t>  </a:t>
            </a:r>
            <a:r>
              <a:rPr lang="en-US" b="true" sz="2561" spc="-210">
                <a:solidFill>
                  <a:srgbClr val="000000"/>
                </a:solidFill>
                <a:latin typeface="Public Sans Bold"/>
                <a:ea typeface="Public Sans Bold"/>
                <a:cs typeface="Public Sans Bold"/>
                <a:sym typeface="Public Sans Bold"/>
              </a:rPr>
              <a:t>Medisafe Medication Reminder</a:t>
            </a:r>
          </a:p>
          <a:p>
            <a:pPr algn="l">
              <a:lnSpc>
                <a:spcPts val="3585"/>
              </a:lnSpc>
              <a:spcBef>
                <a:spcPct val="0"/>
              </a:spcBef>
            </a:pPr>
          </a:p>
          <a:p>
            <a:pPr algn="l">
              <a:lnSpc>
                <a:spcPts val="3585"/>
              </a:lnSpc>
              <a:spcBef>
                <a:spcPct val="0"/>
              </a:spcBef>
            </a:pPr>
            <a:r>
              <a:rPr lang="en-US" sz="2561" spc="-210">
                <a:solidFill>
                  <a:srgbClr val="000000"/>
                </a:solidFill>
                <a:latin typeface="Public Sans"/>
                <a:ea typeface="Public Sans"/>
                <a:cs typeface="Public Sans"/>
                <a:sym typeface="Public Sans"/>
              </a:rPr>
              <a:t> </a:t>
            </a:r>
            <a:r>
              <a:rPr lang="en-US" b="true" sz="2561" spc="-210">
                <a:solidFill>
                  <a:srgbClr val="000000"/>
                </a:solidFill>
                <a:latin typeface="Public Sans Bold"/>
                <a:ea typeface="Public Sans Bold"/>
                <a:cs typeface="Public Sans Bold"/>
                <a:sym typeface="Public Sans Bold"/>
              </a:rPr>
              <a:t>       2.  MediSafe Pill &amp; Med Reminder </a:t>
            </a:r>
          </a:p>
          <a:p>
            <a:pPr algn="l">
              <a:lnSpc>
                <a:spcPts val="3585"/>
              </a:lnSpc>
              <a:spcBef>
                <a:spcPct val="0"/>
              </a:spcBef>
            </a:pPr>
            <a:r>
              <a:rPr lang="en-US" b="true" sz="2561" spc="-210">
                <a:solidFill>
                  <a:srgbClr val="000000"/>
                </a:solidFill>
                <a:latin typeface="Public Sans Bold"/>
                <a:ea typeface="Public Sans Bold"/>
                <a:cs typeface="Public Sans Bold"/>
                <a:sym typeface="Public Sans Bold"/>
              </a:rPr>
              <a:t> </a:t>
            </a:r>
          </a:p>
          <a:p>
            <a:pPr algn="l">
              <a:lnSpc>
                <a:spcPts val="5163"/>
              </a:lnSpc>
              <a:spcBef>
                <a:spcPct val="0"/>
              </a:spcBef>
            </a:pPr>
            <a:r>
              <a:rPr lang="en-US" b="true" sz="3687" spc="-302">
                <a:solidFill>
                  <a:srgbClr val="224C8D"/>
                </a:solidFill>
                <a:latin typeface="Public Sans Bold"/>
                <a:ea typeface="Public Sans Bold"/>
                <a:cs typeface="Public Sans Bold"/>
                <a:sym typeface="Public Sans Bold"/>
              </a:rPr>
              <a:t>Research Paper</a:t>
            </a:r>
          </a:p>
          <a:p>
            <a:pPr algn="l">
              <a:lnSpc>
                <a:spcPts val="5163"/>
              </a:lnSpc>
              <a:spcBef>
                <a:spcPct val="0"/>
              </a:spcBef>
            </a:pPr>
          </a:p>
          <a:p>
            <a:pPr algn="l" marL="552946" indent="-276473" lvl="1">
              <a:lnSpc>
                <a:spcPts val="3585"/>
              </a:lnSpc>
              <a:spcBef>
                <a:spcPct val="0"/>
              </a:spcBef>
              <a:buAutoNum type="arabicPeriod" startAt="1"/>
            </a:pPr>
            <a:r>
              <a:rPr lang="en-US" b="true" sz="2561" spc="-210">
                <a:solidFill>
                  <a:srgbClr val="000000"/>
                </a:solidFill>
                <a:latin typeface="Public Sans Bold"/>
                <a:ea typeface="Public Sans Bold"/>
                <a:cs typeface="Public Sans Bold"/>
                <a:sym typeface="Public Sans Bold"/>
              </a:rPr>
              <a:t>TEACHING CAREGIVERS  TO  USE MEMORY AIDS WITH PATIENTS WITH DEMENTIA</a:t>
            </a:r>
            <a:r>
              <a:rPr lang="en-US" b="true" sz="2561" spc="-210">
                <a:solidFill>
                  <a:srgbClr val="000000"/>
                </a:solidFill>
                <a:latin typeface="Public Sans Bold"/>
                <a:ea typeface="Public Sans Bold"/>
                <a:cs typeface="Public Sans Bold"/>
                <a:sym typeface="Public Sans Bold"/>
              </a:rPr>
              <a:t>  - Michelle S. Bourgeois, Ph.D.   </a:t>
            </a:r>
          </a:p>
          <a:p>
            <a:pPr algn="l">
              <a:lnSpc>
                <a:spcPts val="3585"/>
              </a:lnSpc>
              <a:spcBef>
                <a:spcPct val="0"/>
              </a:spcBef>
            </a:pPr>
            <a:r>
              <a:rPr lang="en-US" b="true" sz="2561" spc="-210">
                <a:solidFill>
                  <a:srgbClr val="000000"/>
                </a:solidFill>
                <a:latin typeface="Public Sans Bold"/>
                <a:ea typeface="Public Sans Bold"/>
                <a:cs typeface="Public Sans Bold"/>
                <a:sym typeface="Public Sans Bold"/>
              </a:rPr>
              <a:t> </a:t>
            </a:r>
          </a:p>
          <a:p>
            <a:pPr algn="l">
              <a:lnSpc>
                <a:spcPts val="3585"/>
              </a:lnSpc>
              <a:spcBef>
                <a:spcPct val="0"/>
              </a:spcBef>
            </a:pPr>
            <a:r>
              <a:rPr lang="en-US" b="true" sz="2561" spc="-210">
                <a:solidFill>
                  <a:srgbClr val="000000"/>
                </a:solidFill>
                <a:latin typeface="Public Sans Bold"/>
                <a:ea typeface="Public Sans Bold"/>
                <a:cs typeface="Public Sans Bold"/>
                <a:sym typeface="Public Sans Bold"/>
              </a:rPr>
              <a:t>         2.Caregivers' experiences of patients with moderate-stage Alzheimer's disease</a:t>
            </a:r>
          </a:p>
          <a:p>
            <a:pPr algn="l">
              <a:lnSpc>
                <a:spcPts val="3585"/>
              </a:lnSpc>
              <a:spcBef>
                <a:spcPct val="0"/>
              </a:spcBef>
            </a:pPr>
            <a:r>
              <a:rPr lang="en-US" sz="2561" spc="-210">
                <a:solidFill>
                  <a:srgbClr val="000000"/>
                </a:solidFill>
                <a:latin typeface="Public Sans"/>
                <a:ea typeface="Public Sans"/>
                <a:cs typeface="Public Sans"/>
                <a:sym typeface="Public Sans"/>
              </a:rPr>
              <a:t>                Authors: </a:t>
            </a:r>
            <a:r>
              <a:rPr lang="en-US" sz="2561" spc="-210" u="sng">
                <a:solidFill>
                  <a:srgbClr val="000000"/>
                </a:solidFill>
                <a:latin typeface="Public Sans"/>
                <a:ea typeface="Public Sans"/>
                <a:cs typeface="Public Sans"/>
                <a:sym typeface="Public Sans"/>
                <a:hlinkClick r:id="rId2" tooltip="https://onlinelibrary.wiley.com/authored-by/Ozcan/Munevver"/>
              </a:rPr>
              <a:t>Munevver Ozcan</a:t>
            </a:r>
            <a:r>
              <a:rPr lang="en-US" sz="2561" spc="-210">
                <a:solidFill>
                  <a:srgbClr val="000000"/>
                </a:solidFill>
                <a:latin typeface="Public Sans"/>
                <a:ea typeface="Public Sans"/>
                <a:cs typeface="Public Sans"/>
                <a:sym typeface="Public Sans"/>
              </a:rPr>
              <a:t> </a:t>
            </a:r>
          </a:p>
          <a:p>
            <a:pPr algn="l">
              <a:lnSpc>
                <a:spcPts val="3585"/>
              </a:lnSpc>
              <a:spcBef>
                <a:spcPct val="0"/>
              </a:spcBef>
            </a:pPr>
          </a:p>
          <a:p>
            <a:pPr algn="l">
              <a:lnSpc>
                <a:spcPts val="3585"/>
              </a:lnSpc>
              <a:spcBef>
                <a:spcPct val="0"/>
              </a:spcBef>
            </a:pPr>
            <a:r>
              <a:rPr lang="en-US" sz="2561" spc="-210">
                <a:solidFill>
                  <a:srgbClr val="000000"/>
                </a:solidFill>
                <a:latin typeface="Public Sans"/>
                <a:ea typeface="Public Sans"/>
                <a:cs typeface="Public Sans"/>
                <a:sym typeface="Public Sans"/>
              </a:rPr>
              <a:t>          3. </a:t>
            </a:r>
            <a:r>
              <a:rPr lang="en-US" b="true" sz="2561" spc="-210">
                <a:solidFill>
                  <a:srgbClr val="000000"/>
                </a:solidFill>
                <a:latin typeface="Public Sans Bold"/>
                <a:ea typeface="Public Sans Bold"/>
                <a:cs typeface="Public Sans Bold"/>
                <a:sym typeface="Public Sans Bold"/>
              </a:rPr>
              <a:t>Natural language processing to identify social determinants of health in Alzheimer's disease and related   </a:t>
            </a:r>
          </a:p>
          <a:p>
            <a:pPr algn="l">
              <a:lnSpc>
                <a:spcPts val="3585"/>
              </a:lnSpc>
              <a:spcBef>
                <a:spcPct val="0"/>
              </a:spcBef>
            </a:pPr>
            <a:r>
              <a:rPr lang="en-US" sz="2561" spc="-210">
                <a:solidFill>
                  <a:srgbClr val="000000"/>
                </a:solidFill>
                <a:latin typeface="Public Sans"/>
                <a:ea typeface="Public Sans"/>
                <a:cs typeface="Public Sans"/>
                <a:sym typeface="Public Sans"/>
              </a:rPr>
              <a:t>                 Authors: </a:t>
            </a:r>
            <a:r>
              <a:rPr lang="en-US" sz="2561" spc="-210" u="sng">
                <a:solidFill>
                  <a:srgbClr val="000000"/>
                </a:solidFill>
                <a:latin typeface="Public Sans"/>
                <a:ea typeface="Public Sans"/>
                <a:cs typeface="Public Sans"/>
                <a:sym typeface="Public Sans"/>
                <a:hlinkClick r:id="rId3" tooltip="https://onlinelibrary.wiley.com/authored-by/Wu/Wenbo"/>
              </a:rPr>
              <a:t>Wenbo Wu PhD</a:t>
            </a:r>
            <a:r>
              <a:rPr lang="en-US" sz="2561" spc="-210">
                <a:solidFill>
                  <a:srgbClr val="000000"/>
                </a:solidFill>
                <a:latin typeface="Public Sans"/>
                <a:ea typeface="Public Sans"/>
                <a:cs typeface="Public Sans"/>
                <a:sym typeface="Public Sans"/>
              </a:rPr>
              <a:t>, </a:t>
            </a:r>
            <a:r>
              <a:rPr lang="en-US" sz="2561" spc="-210" u="sng">
                <a:solidFill>
                  <a:srgbClr val="000000"/>
                </a:solidFill>
                <a:latin typeface="Public Sans"/>
                <a:ea typeface="Public Sans"/>
                <a:cs typeface="Public Sans"/>
                <a:sym typeface="Public Sans"/>
                <a:hlinkClick r:id="rId4" tooltip="https://onlinelibrary.wiley.com/authored-by/Holkeboer/Kaes+J."/>
              </a:rPr>
              <a:t>Kaes J. Holkeboe</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79114" y="2100371"/>
            <a:ext cx="13708378" cy="5740383"/>
          </a:xfrm>
          <a:custGeom>
            <a:avLst/>
            <a:gdLst/>
            <a:ahLst/>
            <a:cxnLst/>
            <a:rect r="r" b="b" t="t" l="l"/>
            <a:pathLst>
              <a:path h="5740383" w="13708378">
                <a:moveTo>
                  <a:pt x="0" y="0"/>
                </a:moveTo>
                <a:lnTo>
                  <a:pt x="13708378" y="0"/>
                </a:lnTo>
                <a:lnTo>
                  <a:pt x="13708378" y="5740384"/>
                </a:lnTo>
                <a:lnTo>
                  <a:pt x="0" y="5740384"/>
                </a:lnTo>
                <a:lnTo>
                  <a:pt x="0" y="0"/>
                </a:lnTo>
                <a:close/>
              </a:path>
            </a:pathLst>
          </a:custGeom>
          <a:blipFill>
            <a:blip r:embed="rId2"/>
            <a:stretch>
              <a:fillRect l="0" t="0" r="0" b="0"/>
            </a:stretch>
          </a:blipFill>
        </p:spPr>
      </p:sp>
      <p:grpSp>
        <p:nvGrpSpPr>
          <p:cNvPr name="Group 3" id="3"/>
          <p:cNvGrpSpPr/>
          <p:nvPr/>
        </p:nvGrpSpPr>
        <p:grpSpPr>
          <a:xfrm rot="0">
            <a:off x="7276551" y="3376292"/>
            <a:ext cx="3051953" cy="2625112"/>
            <a:chOff x="0" y="0"/>
            <a:chExt cx="803806" cy="691387"/>
          </a:xfrm>
        </p:grpSpPr>
        <p:sp>
          <p:nvSpPr>
            <p:cNvPr name="Freeform 4" id="4"/>
            <p:cNvSpPr/>
            <p:nvPr/>
          </p:nvSpPr>
          <p:spPr>
            <a:xfrm flipH="false" flipV="false" rot="0">
              <a:off x="0" y="0"/>
              <a:ext cx="803806" cy="691387"/>
            </a:xfrm>
            <a:custGeom>
              <a:avLst/>
              <a:gdLst/>
              <a:ahLst/>
              <a:cxnLst/>
              <a:rect r="r" b="b" t="t" l="l"/>
              <a:pathLst>
                <a:path h="691387" w="803806">
                  <a:moveTo>
                    <a:pt x="129372" y="0"/>
                  </a:moveTo>
                  <a:lnTo>
                    <a:pt x="674434" y="0"/>
                  </a:lnTo>
                  <a:cubicBezTo>
                    <a:pt x="745885" y="0"/>
                    <a:pt x="803806" y="57922"/>
                    <a:pt x="803806" y="129372"/>
                  </a:cubicBezTo>
                  <a:lnTo>
                    <a:pt x="803806" y="562015"/>
                  </a:lnTo>
                  <a:cubicBezTo>
                    <a:pt x="803806" y="596327"/>
                    <a:pt x="790176" y="629233"/>
                    <a:pt x="765914" y="653495"/>
                  </a:cubicBezTo>
                  <a:cubicBezTo>
                    <a:pt x="741652" y="677757"/>
                    <a:pt x="708746" y="691387"/>
                    <a:pt x="674434" y="691387"/>
                  </a:cubicBezTo>
                  <a:lnTo>
                    <a:pt x="129372" y="691387"/>
                  </a:lnTo>
                  <a:cubicBezTo>
                    <a:pt x="57922" y="691387"/>
                    <a:pt x="0" y="633466"/>
                    <a:pt x="0" y="562015"/>
                  </a:cubicBezTo>
                  <a:lnTo>
                    <a:pt x="0" y="129372"/>
                  </a:lnTo>
                  <a:cubicBezTo>
                    <a:pt x="0" y="57922"/>
                    <a:pt x="57922" y="0"/>
                    <a:pt x="129372" y="0"/>
                  </a:cubicBezTo>
                  <a:close/>
                </a:path>
              </a:pathLst>
            </a:custGeom>
            <a:solidFill>
              <a:srgbClr val="DBDBDC"/>
            </a:solidFill>
          </p:spPr>
        </p:sp>
        <p:sp>
          <p:nvSpPr>
            <p:cNvPr name="TextBox 5" id="5"/>
            <p:cNvSpPr txBox="true"/>
            <p:nvPr/>
          </p:nvSpPr>
          <p:spPr>
            <a:xfrm>
              <a:off x="0" y="-57150"/>
              <a:ext cx="803806" cy="748537"/>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7739650" y="3376292"/>
            <a:ext cx="2125754" cy="2125754"/>
          </a:xfrm>
          <a:custGeom>
            <a:avLst/>
            <a:gdLst/>
            <a:ahLst/>
            <a:cxnLst/>
            <a:rect r="r" b="b" t="t" l="l"/>
            <a:pathLst>
              <a:path h="2125754" w="2125754">
                <a:moveTo>
                  <a:pt x="0" y="0"/>
                </a:moveTo>
                <a:lnTo>
                  <a:pt x="2125754" y="0"/>
                </a:lnTo>
                <a:lnTo>
                  <a:pt x="2125754" y="2125754"/>
                </a:lnTo>
                <a:lnTo>
                  <a:pt x="0" y="2125754"/>
                </a:lnTo>
                <a:lnTo>
                  <a:pt x="0" y="0"/>
                </a:lnTo>
                <a:close/>
              </a:path>
            </a:pathLst>
          </a:custGeom>
          <a:blipFill>
            <a:blip r:embed="rId3"/>
            <a:stretch>
              <a:fillRect l="0" t="0" r="0" b="0"/>
            </a:stretch>
          </a:blipFill>
        </p:spPr>
      </p:sp>
      <p:sp>
        <p:nvSpPr>
          <p:cNvPr name="TextBox 7" id="7"/>
          <p:cNvSpPr txBox="true"/>
          <p:nvPr/>
        </p:nvSpPr>
        <p:spPr>
          <a:xfrm rot="0">
            <a:off x="7964402" y="5573543"/>
            <a:ext cx="1676251" cy="391656"/>
          </a:xfrm>
          <a:prstGeom prst="rect">
            <a:avLst/>
          </a:prstGeom>
        </p:spPr>
        <p:txBody>
          <a:bodyPr anchor="t" rtlCol="false" tIns="0" lIns="0" bIns="0" rIns="0">
            <a:spAutoFit/>
          </a:bodyPr>
          <a:lstStyle/>
          <a:p>
            <a:pPr algn="ctr">
              <a:lnSpc>
                <a:spcPts val="3087"/>
              </a:lnSpc>
              <a:spcBef>
                <a:spcPct val="0"/>
              </a:spcBef>
            </a:pPr>
            <a:r>
              <a:rPr lang="en-US" b="true" sz="2205" spc="-180">
                <a:solidFill>
                  <a:srgbClr val="000000"/>
                </a:solidFill>
                <a:latin typeface="Public Sans Bold"/>
                <a:ea typeface="Public Sans Bold"/>
                <a:cs typeface="Public Sans Bold"/>
                <a:sym typeface="Public Sans Bold"/>
              </a:rPr>
              <a:t>Ai  algorithmes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7730875" y="3668012"/>
            <a:ext cx="8170746" cy="4040376"/>
          </a:xfrm>
          <a:prstGeom prst="rect">
            <a:avLst/>
          </a:prstGeom>
        </p:spPr>
        <p:txBody>
          <a:bodyPr anchor="t" rtlCol="false" tIns="0" lIns="0" bIns="0" rIns="0">
            <a:spAutoFit/>
          </a:bodyPr>
          <a:lstStyle/>
          <a:p>
            <a:pPr algn="l">
              <a:lnSpc>
                <a:spcPts val="4619"/>
              </a:lnSpc>
            </a:pPr>
            <a:r>
              <a:rPr lang="en-US" sz="2799" spc="-229">
                <a:solidFill>
                  <a:srgbClr val="000000"/>
                </a:solidFill>
                <a:latin typeface="Public Sans"/>
                <a:ea typeface="Public Sans"/>
                <a:cs typeface="Public Sans"/>
                <a:sym typeface="Public Sans"/>
              </a:rPr>
              <a:t>The primary objective is to develop and evaluate an AI-based mobile app that provides comprehensive support for dementia patients in Sri Lanka. The app aims to improve cognitive function, enhance emotional well-being, and ensure better adherence to daily routines by addressing the limitations of the local healthcare system and providing personalized, accessible care solutions. </a:t>
            </a:r>
          </a:p>
        </p:txBody>
      </p:sp>
      <p:sp>
        <p:nvSpPr>
          <p:cNvPr name="Freeform 3" id="3"/>
          <p:cNvSpPr/>
          <p:nvPr/>
        </p:nvSpPr>
        <p:spPr>
          <a:xfrm flipH="true" flipV="false" rot="0">
            <a:off x="15160579" y="6408020"/>
            <a:ext cx="3127421" cy="3878980"/>
          </a:xfrm>
          <a:custGeom>
            <a:avLst/>
            <a:gdLst/>
            <a:ahLst/>
            <a:cxnLst/>
            <a:rect r="r" b="b" t="t" l="l"/>
            <a:pathLst>
              <a:path h="3878980" w="3127421">
                <a:moveTo>
                  <a:pt x="3127421" y="0"/>
                </a:moveTo>
                <a:lnTo>
                  <a:pt x="0" y="0"/>
                </a:lnTo>
                <a:lnTo>
                  <a:pt x="0" y="3878980"/>
                </a:lnTo>
                <a:lnTo>
                  <a:pt x="3127421" y="3878980"/>
                </a:lnTo>
                <a:lnTo>
                  <a:pt x="3127421" y="0"/>
                </a:lnTo>
                <a:close/>
              </a:path>
            </a:pathLst>
          </a:custGeom>
          <a:blipFill>
            <a:blip r:embed="rId2">
              <a:alphaModFix amt="6000"/>
            </a:blip>
            <a:stretch>
              <a:fillRect l="0" t="0" r="-120500" b="0"/>
            </a:stretch>
          </a:blipFill>
        </p:spPr>
      </p:sp>
      <p:sp>
        <p:nvSpPr>
          <p:cNvPr name="Freeform 4" id="4"/>
          <p:cNvSpPr/>
          <p:nvPr/>
        </p:nvSpPr>
        <p:spPr>
          <a:xfrm flipH="false" flipV="false" rot="0">
            <a:off x="1670878" y="2429849"/>
            <a:ext cx="5562835" cy="5427303"/>
          </a:xfrm>
          <a:custGeom>
            <a:avLst/>
            <a:gdLst/>
            <a:ahLst/>
            <a:cxnLst/>
            <a:rect r="r" b="b" t="t" l="l"/>
            <a:pathLst>
              <a:path h="5427303" w="5562835">
                <a:moveTo>
                  <a:pt x="0" y="0"/>
                </a:moveTo>
                <a:lnTo>
                  <a:pt x="5562835" y="0"/>
                </a:lnTo>
                <a:lnTo>
                  <a:pt x="5562835" y="5427302"/>
                </a:lnTo>
                <a:lnTo>
                  <a:pt x="0" y="5427302"/>
                </a:lnTo>
                <a:lnTo>
                  <a:pt x="0" y="0"/>
                </a:lnTo>
                <a:close/>
              </a:path>
            </a:pathLst>
          </a:custGeom>
          <a:blipFill>
            <a:blip r:embed="rId3"/>
            <a:stretch>
              <a:fillRect l="-86427" t="0" r="0" b="0"/>
            </a:stretch>
          </a:blipFill>
        </p:spPr>
      </p:sp>
      <p:sp>
        <p:nvSpPr>
          <p:cNvPr name="TextBox 5" id="5"/>
          <p:cNvSpPr txBox="true"/>
          <p:nvPr/>
        </p:nvSpPr>
        <p:spPr>
          <a:xfrm rot="0">
            <a:off x="7730875" y="2559562"/>
            <a:ext cx="4267675" cy="688488"/>
          </a:xfrm>
          <a:prstGeom prst="rect">
            <a:avLst/>
          </a:prstGeom>
        </p:spPr>
        <p:txBody>
          <a:bodyPr anchor="t" rtlCol="false" tIns="0" lIns="0" bIns="0" rIns="0">
            <a:spAutoFit/>
          </a:bodyPr>
          <a:lstStyle/>
          <a:p>
            <a:pPr algn="ctr">
              <a:lnSpc>
                <a:spcPts val="5626"/>
              </a:lnSpc>
              <a:spcBef>
                <a:spcPct val="0"/>
              </a:spcBef>
            </a:pPr>
            <a:r>
              <a:rPr lang="en-US" b="true" sz="4019">
                <a:solidFill>
                  <a:srgbClr val="000000"/>
                </a:solidFill>
                <a:latin typeface="Quicksand Bold"/>
                <a:ea typeface="Quicksand Bold"/>
                <a:cs typeface="Quicksand Bold"/>
                <a:sym typeface="Quicksand Bold"/>
              </a:rPr>
              <a:t>Overall Objective</a:t>
            </a:r>
          </a:p>
        </p:txBody>
      </p:sp>
      <p:sp>
        <p:nvSpPr>
          <p:cNvPr name="Freeform 6" id="6"/>
          <p:cNvSpPr/>
          <p:nvPr/>
        </p:nvSpPr>
        <p:spPr>
          <a:xfrm flipH="true" flipV="false" rot="0">
            <a:off x="14915321" y="6659834"/>
            <a:ext cx="3127421" cy="3878980"/>
          </a:xfrm>
          <a:custGeom>
            <a:avLst/>
            <a:gdLst/>
            <a:ahLst/>
            <a:cxnLst/>
            <a:rect r="r" b="b" t="t" l="l"/>
            <a:pathLst>
              <a:path h="3878980" w="3127421">
                <a:moveTo>
                  <a:pt x="3127421" y="0"/>
                </a:moveTo>
                <a:lnTo>
                  <a:pt x="0" y="0"/>
                </a:lnTo>
                <a:lnTo>
                  <a:pt x="0" y="3878980"/>
                </a:lnTo>
                <a:lnTo>
                  <a:pt x="3127421" y="3878980"/>
                </a:lnTo>
                <a:lnTo>
                  <a:pt x="3127421" y="0"/>
                </a:lnTo>
                <a:close/>
              </a:path>
            </a:pathLst>
          </a:custGeom>
          <a:blipFill>
            <a:blip r:embed="rId2">
              <a:alphaModFix amt="9999"/>
            </a:blip>
            <a:stretch>
              <a:fillRect l="0" t="0" r="-120500" b="0"/>
            </a:stretch>
          </a:blipFill>
        </p:spPr>
      </p:sp>
      <p:sp>
        <p:nvSpPr>
          <p:cNvPr name="Freeform 7" id="7"/>
          <p:cNvSpPr/>
          <p:nvPr/>
        </p:nvSpPr>
        <p:spPr>
          <a:xfrm flipH="true" flipV="false" rot="0">
            <a:off x="14586446" y="6659834"/>
            <a:ext cx="3127421" cy="3878980"/>
          </a:xfrm>
          <a:custGeom>
            <a:avLst/>
            <a:gdLst/>
            <a:ahLst/>
            <a:cxnLst/>
            <a:rect r="r" b="b" t="t" l="l"/>
            <a:pathLst>
              <a:path h="3878980" w="3127421">
                <a:moveTo>
                  <a:pt x="3127421" y="0"/>
                </a:moveTo>
                <a:lnTo>
                  <a:pt x="0" y="0"/>
                </a:lnTo>
                <a:lnTo>
                  <a:pt x="0" y="3878980"/>
                </a:lnTo>
                <a:lnTo>
                  <a:pt x="3127421" y="3878980"/>
                </a:lnTo>
                <a:lnTo>
                  <a:pt x="3127421" y="0"/>
                </a:lnTo>
                <a:close/>
              </a:path>
            </a:pathLst>
          </a:custGeom>
          <a:blipFill>
            <a:blip r:embed="rId2">
              <a:alphaModFix amt="16000"/>
            </a:blip>
            <a:stretch>
              <a:fillRect l="0" t="0" r="-120500" b="0"/>
            </a:stretch>
          </a:blipFill>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306869" y="6331121"/>
            <a:ext cx="4707224" cy="2778503"/>
            <a:chOff x="0" y="0"/>
            <a:chExt cx="1239763" cy="731787"/>
          </a:xfrm>
        </p:grpSpPr>
        <p:sp>
          <p:nvSpPr>
            <p:cNvPr name="Freeform 3" id="3"/>
            <p:cNvSpPr/>
            <p:nvPr/>
          </p:nvSpPr>
          <p:spPr>
            <a:xfrm flipH="false" flipV="false" rot="0">
              <a:off x="0" y="0"/>
              <a:ext cx="1239763" cy="731787"/>
            </a:xfrm>
            <a:custGeom>
              <a:avLst/>
              <a:gdLst/>
              <a:ahLst/>
              <a:cxnLst/>
              <a:rect r="r" b="b" t="t" l="l"/>
              <a:pathLst>
                <a:path h="731787" w="1239763">
                  <a:moveTo>
                    <a:pt x="0" y="0"/>
                  </a:moveTo>
                  <a:lnTo>
                    <a:pt x="1239763" y="0"/>
                  </a:lnTo>
                  <a:lnTo>
                    <a:pt x="1239763" y="731787"/>
                  </a:lnTo>
                  <a:lnTo>
                    <a:pt x="0" y="731787"/>
                  </a:lnTo>
                  <a:close/>
                </a:path>
              </a:pathLst>
            </a:custGeom>
            <a:solidFill>
              <a:srgbClr val="A9BECB"/>
            </a:solidFill>
          </p:spPr>
        </p:sp>
        <p:sp>
          <p:nvSpPr>
            <p:cNvPr name="TextBox 4" id="4"/>
            <p:cNvSpPr txBox="true"/>
            <p:nvPr/>
          </p:nvSpPr>
          <p:spPr>
            <a:xfrm>
              <a:off x="0" y="-57150"/>
              <a:ext cx="1239763" cy="788937"/>
            </a:xfrm>
            <a:prstGeom prst="rect">
              <a:avLst/>
            </a:prstGeom>
          </p:spPr>
          <p:txBody>
            <a:bodyPr anchor="ctr" rtlCol="false" tIns="50800" lIns="50800" bIns="50800" rIns="50800"/>
            <a:lstStyle/>
            <a:p>
              <a:pPr algn="ctr">
                <a:lnSpc>
                  <a:spcPts val="3499"/>
                </a:lnSpc>
              </a:pPr>
            </a:p>
          </p:txBody>
        </p:sp>
      </p:grpSp>
      <p:sp>
        <p:nvSpPr>
          <p:cNvPr name="TextBox 5" id="5"/>
          <p:cNvSpPr txBox="true"/>
          <p:nvPr/>
        </p:nvSpPr>
        <p:spPr>
          <a:xfrm rot="0">
            <a:off x="674591" y="516254"/>
            <a:ext cx="3695322" cy="920117"/>
          </a:xfrm>
          <a:prstGeom prst="rect">
            <a:avLst/>
          </a:prstGeom>
        </p:spPr>
        <p:txBody>
          <a:bodyPr anchor="t" rtlCol="false" tIns="0" lIns="0" bIns="0" rIns="0">
            <a:spAutoFit/>
          </a:bodyPr>
          <a:lstStyle/>
          <a:p>
            <a:pPr algn="ctr">
              <a:lnSpc>
                <a:spcPts val="7559"/>
              </a:lnSpc>
              <a:spcBef>
                <a:spcPct val="0"/>
              </a:spcBef>
            </a:pPr>
            <a:r>
              <a:rPr lang="en-US" b="true" sz="5399" spc="-442">
                <a:solidFill>
                  <a:srgbClr val="000000"/>
                </a:solidFill>
                <a:latin typeface="Public Sans Bold"/>
                <a:ea typeface="Public Sans Bold"/>
                <a:cs typeface="Public Sans Bold"/>
                <a:sym typeface="Public Sans Bold"/>
              </a:rPr>
              <a:t>Technologies</a:t>
            </a:r>
          </a:p>
        </p:txBody>
      </p:sp>
      <p:grpSp>
        <p:nvGrpSpPr>
          <p:cNvPr name="Group 6" id="6"/>
          <p:cNvGrpSpPr/>
          <p:nvPr/>
        </p:nvGrpSpPr>
        <p:grpSpPr>
          <a:xfrm rot="0">
            <a:off x="674591" y="2364997"/>
            <a:ext cx="4863246" cy="2778503"/>
            <a:chOff x="0" y="0"/>
            <a:chExt cx="1280855" cy="731787"/>
          </a:xfrm>
        </p:grpSpPr>
        <p:sp>
          <p:nvSpPr>
            <p:cNvPr name="Freeform 7" id="7"/>
            <p:cNvSpPr/>
            <p:nvPr/>
          </p:nvSpPr>
          <p:spPr>
            <a:xfrm flipH="false" flipV="false" rot="0">
              <a:off x="0" y="0"/>
              <a:ext cx="1280855" cy="731787"/>
            </a:xfrm>
            <a:custGeom>
              <a:avLst/>
              <a:gdLst/>
              <a:ahLst/>
              <a:cxnLst/>
              <a:rect r="r" b="b" t="t" l="l"/>
              <a:pathLst>
                <a:path h="731787" w="1280855">
                  <a:moveTo>
                    <a:pt x="0" y="0"/>
                  </a:moveTo>
                  <a:lnTo>
                    <a:pt x="1280855" y="0"/>
                  </a:lnTo>
                  <a:lnTo>
                    <a:pt x="1280855" y="731787"/>
                  </a:lnTo>
                  <a:lnTo>
                    <a:pt x="0" y="731787"/>
                  </a:lnTo>
                  <a:close/>
                </a:path>
              </a:pathLst>
            </a:custGeom>
            <a:solidFill>
              <a:srgbClr val="ACCDDF"/>
            </a:solidFill>
          </p:spPr>
        </p:sp>
        <p:sp>
          <p:nvSpPr>
            <p:cNvPr name="TextBox 8" id="8"/>
            <p:cNvSpPr txBox="true"/>
            <p:nvPr/>
          </p:nvSpPr>
          <p:spPr>
            <a:xfrm>
              <a:off x="0" y="-57150"/>
              <a:ext cx="1280855" cy="788937"/>
            </a:xfrm>
            <a:prstGeom prst="rect">
              <a:avLst/>
            </a:prstGeom>
          </p:spPr>
          <p:txBody>
            <a:bodyPr anchor="ctr" rtlCol="false" tIns="50800" lIns="50800" bIns="50800" rIns="50800"/>
            <a:lstStyle/>
            <a:p>
              <a:pPr algn="ctr">
                <a:lnSpc>
                  <a:spcPts val="3499"/>
                </a:lnSpc>
              </a:pPr>
            </a:p>
          </p:txBody>
        </p:sp>
      </p:grpSp>
      <p:sp>
        <p:nvSpPr>
          <p:cNvPr name="TextBox 9" id="9"/>
          <p:cNvSpPr txBox="true"/>
          <p:nvPr/>
        </p:nvSpPr>
        <p:spPr>
          <a:xfrm rot="0">
            <a:off x="982138" y="2619831"/>
            <a:ext cx="4248150" cy="2168240"/>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Programming Language</a:t>
            </a:r>
          </a:p>
          <a:p>
            <a:pPr algn="ctr">
              <a:lnSpc>
                <a:spcPts val="4200"/>
              </a:lnSpc>
            </a:pPr>
            <a:r>
              <a:rPr lang="en-US" sz="3000" spc="-246">
                <a:solidFill>
                  <a:srgbClr val="000000"/>
                </a:solidFill>
                <a:latin typeface="Public Sans"/>
                <a:ea typeface="Public Sans"/>
                <a:cs typeface="Public Sans"/>
                <a:sym typeface="Public Sans"/>
              </a:rPr>
              <a:t>React Native</a:t>
            </a:r>
          </a:p>
          <a:p>
            <a:pPr algn="ctr">
              <a:lnSpc>
                <a:spcPts val="4200"/>
              </a:lnSpc>
            </a:pPr>
            <a:r>
              <a:rPr lang="en-US" sz="3000" spc="-246">
                <a:solidFill>
                  <a:srgbClr val="000000"/>
                </a:solidFill>
                <a:latin typeface="Public Sans"/>
                <a:ea typeface="Public Sans"/>
                <a:cs typeface="Public Sans"/>
                <a:sym typeface="Public Sans"/>
              </a:rPr>
              <a:t>Spring Boot</a:t>
            </a:r>
          </a:p>
          <a:p>
            <a:pPr algn="ctr">
              <a:lnSpc>
                <a:spcPts val="4200"/>
              </a:lnSpc>
              <a:spcBef>
                <a:spcPct val="0"/>
              </a:spcBef>
            </a:pPr>
            <a:r>
              <a:rPr lang="en-US" sz="3000" spc="-246">
                <a:solidFill>
                  <a:srgbClr val="000000"/>
                </a:solidFill>
                <a:latin typeface="Public Sans"/>
                <a:ea typeface="Public Sans"/>
                <a:cs typeface="Public Sans"/>
                <a:sym typeface="Public Sans"/>
              </a:rPr>
              <a:t>Python</a:t>
            </a:r>
          </a:p>
        </p:txBody>
      </p:sp>
      <p:sp>
        <p:nvSpPr>
          <p:cNvPr name="TextBox 10" id="10"/>
          <p:cNvSpPr txBox="true"/>
          <p:nvPr/>
        </p:nvSpPr>
        <p:spPr>
          <a:xfrm rot="0">
            <a:off x="5823736" y="7082077"/>
            <a:ext cx="5673490" cy="1110257"/>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Security and Privacy</a:t>
            </a:r>
          </a:p>
          <a:p>
            <a:pPr algn="ctr">
              <a:lnSpc>
                <a:spcPts val="4280"/>
              </a:lnSpc>
              <a:spcBef>
                <a:spcPct val="0"/>
              </a:spcBef>
            </a:pPr>
            <a:r>
              <a:rPr lang="en-US" sz="3057" spc="-250">
                <a:solidFill>
                  <a:srgbClr val="000000"/>
                </a:solidFill>
                <a:latin typeface="Public Sans"/>
                <a:ea typeface="Public Sans"/>
                <a:cs typeface="Public Sans"/>
                <a:sym typeface="Public Sans"/>
              </a:rPr>
              <a:t>HIPAA Compliance</a:t>
            </a:r>
          </a:p>
        </p:txBody>
      </p:sp>
      <p:grpSp>
        <p:nvGrpSpPr>
          <p:cNvPr name="Group 11" id="11"/>
          <p:cNvGrpSpPr/>
          <p:nvPr/>
        </p:nvGrpSpPr>
        <p:grpSpPr>
          <a:xfrm rot="0">
            <a:off x="6645593" y="2364997"/>
            <a:ext cx="4565733" cy="2778503"/>
            <a:chOff x="0" y="0"/>
            <a:chExt cx="1202498" cy="731787"/>
          </a:xfrm>
        </p:grpSpPr>
        <p:sp>
          <p:nvSpPr>
            <p:cNvPr name="Freeform 12" id="12"/>
            <p:cNvSpPr/>
            <p:nvPr/>
          </p:nvSpPr>
          <p:spPr>
            <a:xfrm flipH="false" flipV="false" rot="0">
              <a:off x="0" y="0"/>
              <a:ext cx="1202498" cy="731787"/>
            </a:xfrm>
            <a:custGeom>
              <a:avLst/>
              <a:gdLst/>
              <a:ahLst/>
              <a:cxnLst/>
              <a:rect r="r" b="b" t="t" l="l"/>
              <a:pathLst>
                <a:path h="731787" w="1202498">
                  <a:moveTo>
                    <a:pt x="0" y="0"/>
                  </a:moveTo>
                  <a:lnTo>
                    <a:pt x="1202498" y="0"/>
                  </a:lnTo>
                  <a:lnTo>
                    <a:pt x="1202498" y="731787"/>
                  </a:lnTo>
                  <a:lnTo>
                    <a:pt x="0" y="731787"/>
                  </a:lnTo>
                  <a:close/>
                </a:path>
              </a:pathLst>
            </a:custGeom>
            <a:solidFill>
              <a:srgbClr val="E5DAD8"/>
            </a:solidFill>
          </p:spPr>
        </p:sp>
        <p:sp>
          <p:nvSpPr>
            <p:cNvPr name="TextBox 13" id="13"/>
            <p:cNvSpPr txBox="true"/>
            <p:nvPr/>
          </p:nvSpPr>
          <p:spPr>
            <a:xfrm>
              <a:off x="0" y="-57150"/>
              <a:ext cx="1202498" cy="788937"/>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674591" y="6331121"/>
            <a:ext cx="4629150" cy="2688370"/>
            <a:chOff x="0" y="0"/>
            <a:chExt cx="1219200" cy="708048"/>
          </a:xfrm>
        </p:grpSpPr>
        <p:sp>
          <p:nvSpPr>
            <p:cNvPr name="Freeform 15" id="15"/>
            <p:cNvSpPr/>
            <p:nvPr/>
          </p:nvSpPr>
          <p:spPr>
            <a:xfrm flipH="false" flipV="false" rot="0">
              <a:off x="0" y="0"/>
              <a:ext cx="1219200" cy="708048"/>
            </a:xfrm>
            <a:custGeom>
              <a:avLst/>
              <a:gdLst/>
              <a:ahLst/>
              <a:cxnLst/>
              <a:rect r="r" b="b" t="t" l="l"/>
              <a:pathLst>
                <a:path h="708048" w="1219200">
                  <a:moveTo>
                    <a:pt x="0" y="0"/>
                  </a:moveTo>
                  <a:lnTo>
                    <a:pt x="1219200" y="0"/>
                  </a:lnTo>
                  <a:lnTo>
                    <a:pt x="1219200" y="708048"/>
                  </a:lnTo>
                  <a:lnTo>
                    <a:pt x="0" y="708048"/>
                  </a:lnTo>
                  <a:close/>
                </a:path>
              </a:pathLst>
            </a:custGeom>
            <a:solidFill>
              <a:srgbClr val="F2F1F1"/>
            </a:solidFill>
          </p:spPr>
        </p:sp>
        <p:sp>
          <p:nvSpPr>
            <p:cNvPr name="TextBox 16" id="16"/>
            <p:cNvSpPr txBox="true"/>
            <p:nvPr/>
          </p:nvSpPr>
          <p:spPr>
            <a:xfrm>
              <a:off x="0" y="-57150"/>
              <a:ext cx="1219200" cy="765198"/>
            </a:xfrm>
            <a:prstGeom prst="rect">
              <a:avLst/>
            </a:prstGeom>
          </p:spPr>
          <p:txBody>
            <a:bodyPr anchor="ctr" rtlCol="false" tIns="50800" lIns="50800" bIns="50800" rIns="50800"/>
            <a:lstStyle/>
            <a:p>
              <a:pPr algn="ctr">
                <a:lnSpc>
                  <a:spcPts val="3499"/>
                </a:lnSpc>
              </a:pPr>
            </a:p>
          </p:txBody>
        </p:sp>
      </p:grpSp>
      <p:sp>
        <p:nvSpPr>
          <p:cNvPr name="TextBox 17" id="17"/>
          <p:cNvSpPr txBox="true"/>
          <p:nvPr/>
        </p:nvSpPr>
        <p:spPr>
          <a:xfrm rot="0">
            <a:off x="1171603" y="7082077"/>
            <a:ext cx="3635124" cy="1110257"/>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Code Hosting</a:t>
            </a:r>
          </a:p>
          <a:p>
            <a:pPr algn="ctr">
              <a:lnSpc>
                <a:spcPts val="4280"/>
              </a:lnSpc>
              <a:spcBef>
                <a:spcPct val="0"/>
              </a:spcBef>
            </a:pPr>
            <a:r>
              <a:rPr lang="en-US" sz="3057" spc="-250">
                <a:solidFill>
                  <a:srgbClr val="000000"/>
                </a:solidFill>
                <a:latin typeface="Public Sans"/>
                <a:ea typeface="Public Sans"/>
                <a:cs typeface="Public Sans"/>
                <a:sym typeface="Public Sans"/>
              </a:rPr>
              <a:t>Git Hub</a:t>
            </a:r>
          </a:p>
        </p:txBody>
      </p:sp>
      <p:grpSp>
        <p:nvGrpSpPr>
          <p:cNvPr name="Group 18" id="18"/>
          <p:cNvGrpSpPr/>
          <p:nvPr/>
        </p:nvGrpSpPr>
        <p:grpSpPr>
          <a:xfrm rot="0">
            <a:off x="12317655" y="2364997"/>
            <a:ext cx="4503013" cy="2778503"/>
            <a:chOff x="0" y="0"/>
            <a:chExt cx="1185979" cy="731787"/>
          </a:xfrm>
        </p:grpSpPr>
        <p:sp>
          <p:nvSpPr>
            <p:cNvPr name="Freeform 19" id="19"/>
            <p:cNvSpPr/>
            <p:nvPr/>
          </p:nvSpPr>
          <p:spPr>
            <a:xfrm flipH="false" flipV="false" rot="0">
              <a:off x="0" y="0"/>
              <a:ext cx="1185979" cy="731787"/>
            </a:xfrm>
            <a:custGeom>
              <a:avLst/>
              <a:gdLst/>
              <a:ahLst/>
              <a:cxnLst/>
              <a:rect r="r" b="b" t="t" l="l"/>
              <a:pathLst>
                <a:path h="731787" w="1185979">
                  <a:moveTo>
                    <a:pt x="0" y="0"/>
                  </a:moveTo>
                  <a:lnTo>
                    <a:pt x="1185979" y="0"/>
                  </a:lnTo>
                  <a:lnTo>
                    <a:pt x="1185979" y="731787"/>
                  </a:lnTo>
                  <a:lnTo>
                    <a:pt x="0" y="731787"/>
                  </a:lnTo>
                  <a:close/>
                </a:path>
              </a:pathLst>
            </a:custGeom>
            <a:solidFill>
              <a:srgbClr val="EFEEE7"/>
            </a:solidFill>
          </p:spPr>
        </p:sp>
        <p:sp>
          <p:nvSpPr>
            <p:cNvPr name="TextBox 20" id="20"/>
            <p:cNvSpPr txBox="true"/>
            <p:nvPr/>
          </p:nvSpPr>
          <p:spPr>
            <a:xfrm>
              <a:off x="0" y="-57150"/>
              <a:ext cx="1185979" cy="788937"/>
            </a:xfrm>
            <a:prstGeom prst="rect">
              <a:avLst/>
            </a:prstGeom>
          </p:spPr>
          <p:txBody>
            <a:bodyPr anchor="ctr" rtlCol="false" tIns="50800" lIns="50800" bIns="50800" rIns="50800"/>
            <a:lstStyle/>
            <a:p>
              <a:pPr algn="ctr">
                <a:lnSpc>
                  <a:spcPts val="3499"/>
                </a:lnSpc>
              </a:pPr>
            </a:p>
          </p:txBody>
        </p:sp>
      </p:grpSp>
      <p:sp>
        <p:nvSpPr>
          <p:cNvPr name="TextBox 21" id="21"/>
          <p:cNvSpPr txBox="true"/>
          <p:nvPr/>
        </p:nvSpPr>
        <p:spPr>
          <a:xfrm rot="0">
            <a:off x="6091715" y="2850764"/>
            <a:ext cx="5673490" cy="2203046"/>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Code Editor</a:t>
            </a:r>
          </a:p>
          <a:p>
            <a:pPr algn="ctr">
              <a:lnSpc>
                <a:spcPts val="4200"/>
              </a:lnSpc>
            </a:pPr>
            <a:r>
              <a:rPr lang="en-US" sz="3000" spc="-246">
                <a:solidFill>
                  <a:srgbClr val="000000"/>
                </a:solidFill>
                <a:latin typeface="Public Sans"/>
                <a:ea typeface="Public Sans"/>
                <a:cs typeface="Public Sans"/>
                <a:sym typeface="Public Sans"/>
              </a:rPr>
              <a:t>VS Code</a:t>
            </a:r>
          </a:p>
          <a:p>
            <a:pPr algn="ctr">
              <a:lnSpc>
                <a:spcPts val="4200"/>
              </a:lnSpc>
            </a:pPr>
            <a:r>
              <a:rPr lang="en-US" sz="3000" spc="-246">
                <a:solidFill>
                  <a:srgbClr val="000000"/>
                </a:solidFill>
                <a:latin typeface="Public Sans"/>
                <a:ea typeface="Public Sans"/>
                <a:cs typeface="Public Sans"/>
                <a:sym typeface="Public Sans"/>
              </a:rPr>
              <a:t>Android  Studio</a:t>
            </a:r>
          </a:p>
          <a:p>
            <a:pPr algn="ctr">
              <a:lnSpc>
                <a:spcPts val="4560"/>
              </a:lnSpc>
              <a:spcBef>
                <a:spcPct val="0"/>
              </a:spcBef>
            </a:pPr>
          </a:p>
        </p:txBody>
      </p:sp>
      <p:sp>
        <p:nvSpPr>
          <p:cNvPr name="TextBox 22" id="22"/>
          <p:cNvSpPr txBox="true"/>
          <p:nvPr/>
        </p:nvSpPr>
        <p:spPr>
          <a:xfrm rot="0">
            <a:off x="12515447" y="3153189"/>
            <a:ext cx="4107429" cy="1101523"/>
          </a:xfrm>
          <a:prstGeom prst="rect">
            <a:avLst/>
          </a:prstGeom>
        </p:spPr>
        <p:txBody>
          <a:bodyPr anchor="t" rtlCol="false" tIns="0" lIns="0" bIns="0" rIns="0">
            <a:spAutoFit/>
          </a:bodyPr>
          <a:lstStyle/>
          <a:p>
            <a:pPr algn="ctr">
              <a:lnSpc>
                <a:spcPts val="4560"/>
              </a:lnSpc>
            </a:pPr>
            <a:r>
              <a:rPr lang="en-US" b="true" sz="3257" spc="-267">
                <a:solidFill>
                  <a:srgbClr val="000000"/>
                </a:solidFill>
                <a:latin typeface="Public Sans Bold"/>
                <a:ea typeface="Public Sans Bold"/>
                <a:cs typeface="Public Sans Bold"/>
                <a:sym typeface="Public Sans Bold"/>
              </a:rPr>
              <a:t>Database</a:t>
            </a:r>
          </a:p>
          <a:p>
            <a:pPr algn="ctr">
              <a:lnSpc>
                <a:spcPts val="4200"/>
              </a:lnSpc>
              <a:spcBef>
                <a:spcPct val="0"/>
              </a:spcBef>
            </a:pPr>
            <a:r>
              <a:rPr lang="en-US" sz="3000" spc="-246">
                <a:solidFill>
                  <a:srgbClr val="000000"/>
                </a:solidFill>
                <a:latin typeface="Public Sans"/>
                <a:ea typeface="Public Sans"/>
                <a:cs typeface="Public Sans"/>
                <a:sym typeface="Public Sans"/>
              </a:rPr>
              <a:t>Firebase</a:t>
            </a:r>
          </a:p>
        </p:txBody>
      </p:sp>
      <p:grpSp>
        <p:nvGrpSpPr>
          <p:cNvPr name="Group 23" id="23"/>
          <p:cNvGrpSpPr/>
          <p:nvPr/>
        </p:nvGrpSpPr>
        <p:grpSpPr>
          <a:xfrm rot="0">
            <a:off x="11926360" y="6268975"/>
            <a:ext cx="5332940" cy="3234441"/>
            <a:chOff x="0" y="0"/>
            <a:chExt cx="1404560" cy="851869"/>
          </a:xfrm>
        </p:grpSpPr>
        <p:sp>
          <p:nvSpPr>
            <p:cNvPr name="Freeform 24" id="24"/>
            <p:cNvSpPr/>
            <p:nvPr/>
          </p:nvSpPr>
          <p:spPr>
            <a:xfrm flipH="false" flipV="false" rot="0">
              <a:off x="0" y="0"/>
              <a:ext cx="1404560" cy="851869"/>
            </a:xfrm>
            <a:custGeom>
              <a:avLst/>
              <a:gdLst/>
              <a:ahLst/>
              <a:cxnLst/>
              <a:rect r="r" b="b" t="t" l="l"/>
              <a:pathLst>
                <a:path h="851869" w="1404560">
                  <a:moveTo>
                    <a:pt x="0" y="0"/>
                  </a:moveTo>
                  <a:lnTo>
                    <a:pt x="1404560" y="0"/>
                  </a:lnTo>
                  <a:lnTo>
                    <a:pt x="1404560" y="851869"/>
                  </a:lnTo>
                  <a:lnTo>
                    <a:pt x="0" y="851869"/>
                  </a:lnTo>
                  <a:close/>
                </a:path>
              </a:pathLst>
            </a:custGeom>
            <a:solidFill>
              <a:srgbClr val="FEFEFE"/>
            </a:solidFill>
          </p:spPr>
        </p:sp>
        <p:sp>
          <p:nvSpPr>
            <p:cNvPr name="TextBox 25" id="25"/>
            <p:cNvSpPr txBox="true"/>
            <p:nvPr/>
          </p:nvSpPr>
          <p:spPr>
            <a:xfrm>
              <a:off x="0" y="-57150"/>
              <a:ext cx="1404560" cy="909019"/>
            </a:xfrm>
            <a:prstGeom prst="rect">
              <a:avLst/>
            </a:prstGeom>
          </p:spPr>
          <p:txBody>
            <a:bodyPr anchor="ctr" rtlCol="false" tIns="50800" lIns="50800" bIns="50800" rIns="50800"/>
            <a:lstStyle/>
            <a:p>
              <a:pPr algn="ctr">
                <a:lnSpc>
                  <a:spcPts val="3499"/>
                </a:lnSpc>
              </a:pPr>
            </a:p>
          </p:txBody>
        </p:sp>
      </p:grpSp>
      <p:sp>
        <p:nvSpPr>
          <p:cNvPr name="TextBox 26" id="26"/>
          <p:cNvSpPr txBox="true"/>
          <p:nvPr/>
        </p:nvSpPr>
        <p:spPr>
          <a:xfrm rot="0">
            <a:off x="11371477" y="6396083"/>
            <a:ext cx="6442706" cy="3525828"/>
          </a:xfrm>
          <a:prstGeom prst="rect">
            <a:avLst/>
          </a:prstGeom>
        </p:spPr>
        <p:txBody>
          <a:bodyPr anchor="t" rtlCol="false" tIns="0" lIns="0" bIns="0" rIns="0">
            <a:spAutoFit/>
          </a:bodyPr>
          <a:lstStyle/>
          <a:p>
            <a:pPr algn="ctr">
              <a:lnSpc>
                <a:spcPts val="4083"/>
              </a:lnSpc>
            </a:pPr>
            <a:r>
              <a:rPr lang="en-US" b="true" sz="2916" spc="-239">
                <a:solidFill>
                  <a:srgbClr val="000000"/>
                </a:solidFill>
                <a:latin typeface="Public Sans Bold"/>
                <a:ea typeface="Public Sans Bold"/>
                <a:cs typeface="Public Sans Bold"/>
                <a:sym typeface="Public Sans Bold"/>
              </a:rPr>
              <a:t>Machine Learning  &amp;</a:t>
            </a:r>
          </a:p>
          <a:p>
            <a:pPr algn="ctr">
              <a:lnSpc>
                <a:spcPts val="4083"/>
              </a:lnSpc>
            </a:pPr>
            <a:r>
              <a:rPr lang="en-US" b="true" sz="2916" spc="-239">
                <a:solidFill>
                  <a:srgbClr val="000000"/>
                </a:solidFill>
                <a:latin typeface="Public Sans Bold"/>
                <a:ea typeface="Public Sans Bold"/>
                <a:cs typeface="Public Sans Bold"/>
                <a:sym typeface="Public Sans Bold"/>
              </a:rPr>
              <a:t> AI Technologies</a:t>
            </a:r>
          </a:p>
          <a:p>
            <a:pPr algn="ctr">
              <a:lnSpc>
                <a:spcPts val="3953"/>
              </a:lnSpc>
            </a:pPr>
            <a:r>
              <a:rPr lang="en-US" sz="2823" spc="-231">
                <a:solidFill>
                  <a:srgbClr val="000000"/>
                </a:solidFill>
                <a:latin typeface="Public Sans"/>
                <a:ea typeface="Public Sans"/>
                <a:cs typeface="Public Sans"/>
                <a:sym typeface="Public Sans"/>
              </a:rPr>
              <a:t>Machine Learning Framework</a:t>
            </a:r>
          </a:p>
          <a:p>
            <a:pPr algn="ctr">
              <a:lnSpc>
                <a:spcPts val="3953"/>
              </a:lnSpc>
            </a:pPr>
            <a:r>
              <a:rPr lang="en-US" sz="2823" spc="-231">
                <a:solidFill>
                  <a:srgbClr val="000000"/>
                </a:solidFill>
                <a:latin typeface="Public Sans"/>
                <a:ea typeface="Public Sans"/>
                <a:cs typeface="Public Sans"/>
                <a:sym typeface="Public Sans"/>
              </a:rPr>
              <a:t>(TensorFlow or PyTorch)</a:t>
            </a:r>
          </a:p>
          <a:p>
            <a:pPr algn="ctr">
              <a:lnSpc>
                <a:spcPts val="3953"/>
              </a:lnSpc>
            </a:pPr>
            <a:r>
              <a:rPr lang="en-US" sz="2823" spc="-231">
                <a:solidFill>
                  <a:srgbClr val="000000"/>
                </a:solidFill>
                <a:latin typeface="Public Sans"/>
                <a:ea typeface="Public Sans"/>
                <a:cs typeface="Public Sans"/>
                <a:sym typeface="Public Sans"/>
              </a:rPr>
              <a:t>Reinforcement Learning</a:t>
            </a:r>
          </a:p>
          <a:p>
            <a:pPr algn="ctr">
              <a:lnSpc>
                <a:spcPts val="3953"/>
              </a:lnSpc>
            </a:pPr>
            <a:r>
              <a:rPr lang="en-US" sz="2823" spc="-231">
                <a:solidFill>
                  <a:srgbClr val="000000"/>
                </a:solidFill>
                <a:latin typeface="Public Sans"/>
                <a:ea typeface="Public Sans"/>
                <a:cs typeface="Public Sans"/>
                <a:sym typeface="Public Sans"/>
              </a:rPr>
              <a:t>Sentiment Analysis</a:t>
            </a:r>
          </a:p>
          <a:p>
            <a:pPr algn="ctr">
              <a:lnSpc>
                <a:spcPts val="395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363443" y="1904542"/>
            <a:ext cx="4757917" cy="3238958"/>
          </a:xfrm>
          <a:custGeom>
            <a:avLst/>
            <a:gdLst/>
            <a:ahLst/>
            <a:cxnLst/>
            <a:rect r="r" b="b" t="t" l="l"/>
            <a:pathLst>
              <a:path h="3238958" w="4757917">
                <a:moveTo>
                  <a:pt x="0" y="0"/>
                </a:moveTo>
                <a:lnTo>
                  <a:pt x="4757918" y="0"/>
                </a:lnTo>
                <a:lnTo>
                  <a:pt x="4757918" y="3238958"/>
                </a:lnTo>
                <a:lnTo>
                  <a:pt x="0" y="3238958"/>
                </a:lnTo>
                <a:lnTo>
                  <a:pt x="0" y="0"/>
                </a:lnTo>
                <a:close/>
              </a:path>
            </a:pathLst>
          </a:custGeom>
          <a:blipFill>
            <a:blip r:embed="rId2"/>
            <a:stretch>
              <a:fillRect l="0" t="0" r="0" b="0"/>
            </a:stretch>
          </a:blipFill>
        </p:spPr>
      </p:sp>
      <p:sp>
        <p:nvSpPr>
          <p:cNvPr name="Freeform 3" id="3"/>
          <p:cNvSpPr/>
          <p:nvPr/>
        </p:nvSpPr>
        <p:spPr>
          <a:xfrm flipH="false" flipV="false" rot="0">
            <a:off x="11788483" y="2056218"/>
            <a:ext cx="4928000" cy="3087282"/>
          </a:xfrm>
          <a:custGeom>
            <a:avLst/>
            <a:gdLst/>
            <a:ahLst/>
            <a:cxnLst/>
            <a:rect r="r" b="b" t="t" l="l"/>
            <a:pathLst>
              <a:path h="3087282" w="4928000">
                <a:moveTo>
                  <a:pt x="0" y="0"/>
                </a:moveTo>
                <a:lnTo>
                  <a:pt x="4928000" y="0"/>
                </a:lnTo>
                <a:lnTo>
                  <a:pt x="4928000" y="3087282"/>
                </a:lnTo>
                <a:lnTo>
                  <a:pt x="0" y="3087282"/>
                </a:lnTo>
                <a:lnTo>
                  <a:pt x="0" y="0"/>
                </a:lnTo>
                <a:close/>
              </a:path>
            </a:pathLst>
          </a:custGeom>
          <a:blipFill>
            <a:blip r:embed="rId3"/>
            <a:stretch>
              <a:fillRect l="0" t="0" r="0" b="0"/>
            </a:stretch>
          </a:blipFill>
        </p:spPr>
      </p:sp>
      <p:sp>
        <p:nvSpPr>
          <p:cNvPr name="Freeform 4" id="4"/>
          <p:cNvSpPr/>
          <p:nvPr/>
        </p:nvSpPr>
        <p:spPr>
          <a:xfrm flipH="false" flipV="false" rot="0">
            <a:off x="11845633" y="6127826"/>
            <a:ext cx="5824295" cy="3166822"/>
          </a:xfrm>
          <a:custGeom>
            <a:avLst/>
            <a:gdLst/>
            <a:ahLst/>
            <a:cxnLst/>
            <a:rect r="r" b="b" t="t" l="l"/>
            <a:pathLst>
              <a:path h="3166822" w="5824295">
                <a:moveTo>
                  <a:pt x="0" y="0"/>
                </a:moveTo>
                <a:lnTo>
                  <a:pt x="5824295" y="0"/>
                </a:lnTo>
                <a:lnTo>
                  <a:pt x="5824295" y="3166823"/>
                </a:lnTo>
                <a:lnTo>
                  <a:pt x="0" y="3166823"/>
                </a:lnTo>
                <a:lnTo>
                  <a:pt x="0" y="0"/>
                </a:lnTo>
                <a:close/>
              </a:path>
            </a:pathLst>
          </a:custGeom>
          <a:blipFill>
            <a:blip r:embed="rId4"/>
            <a:stretch>
              <a:fillRect l="0" t="0" r="0" b="0"/>
            </a:stretch>
          </a:blipFill>
        </p:spPr>
      </p:sp>
      <p:sp>
        <p:nvSpPr>
          <p:cNvPr name="Freeform 5" id="5"/>
          <p:cNvSpPr/>
          <p:nvPr/>
        </p:nvSpPr>
        <p:spPr>
          <a:xfrm flipH="false" flipV="false" rot="0">
            <a:off x="8171151" y="1645732"/>
            <a:ext cx="1520931" cy="2184105"/>
          </a:xfrm>
          <a:custGeom>
            <a:avLst/>
            <a:gdLst/>
            <a:ahLst/>
            <a:cxnLst/>
            <a:rect r="r" b="b" t="t" l="l"/>
            <a:pathLst>
              <a:path h="2184105" w="1520931">
                <a:moveTo>
                  <a:pt x="0" y="0"/>
                </a:moveTo>
                <a:lnTo>
                  <a:pt x="1520931" y="0"/>
                </a:lnTo>
                <a:lnTo>
                  <a:pt x="1520931" y="2184105"/>
                </a:lnTo>
                <a:lnTo>
                  <a:pt x="0" y="21841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8790532" y="4974809"/>
            <a:ext cx="706936" cy="1355323"/>
          </a:xfrm>
          <a:custGeom>
            <a:avLst/>
            <a:gdLst/>
            <a:ahLst/>
            <a:cxnLst/>
            <a:rect r="r" b="b" t="t" l="l"/>
            <a:pathLst>
              <a:path h="1355323" w="706936">
                <a:moveTo>
                  <a:pt x="0" y="0"/>
                </a:moveTo>
                <a:lnTo>
                  <a:pt x="706936" y="0"/>
                </a:lnTo>
                <a:lnTo>
                  <a:pt x="706936" y="1355323"/>
                </a:lnTo>
                <a:lnTo>
                  <a:pt x="0" y="13553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600760" y="7711237"/>
            <a:ext cx="1329280" cy="1332834"/>
          </a:xfrm>
          <a:custGeom>
            <a:avLst/>
            <a:gdLst/>
            <a:ahLst/>
            <a:cxnLst/>
            <a:rect r="r" b="b" t="t" l="l"/>
            <a:pathLst>
              <a:path h="1332834" w="1329280">
                <a:moveTo>
                  <a:pt x="0" y="0"/>
                </a:moveTo>
                <a:lnTo>
                  <a:pt x="1329280" y="0"/>
                </a:lnTo>
                <a:lnTo>
                  <a:pt x="1329280" y="1332835"/>
                </a:lnTo>
                <a:lnTo>
                  <a:pt x="0" y="13328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6492561" y="3824429"/>
            <a:ext cx="1926770" cy="3324168"/>
            <a:chOff x="0" y="0"/>
            <a:chExt cx="2569026" cy="4432224"/>
          </a:xfrm>
        </p:grpSpPr>
        <p:sp>
          <p:nvSpPr>
            <p:cNvPr name="AutoShape 9" id="9"/>
            <p:cNvSpPr/>
            <p:nvPr/>
          </p:nvSpPr>
          <p:spPr>
            <a:xfrm flipV="true">
              <a:off x="1129353" y="17152"/>
              <a:ext cx="1439464" cy="17509"/>
            </a:xfrm>
            <a:prstGeom prst="line">
              <a:avLst/>
            </a:prstGeom>
            <a:ln cap="flat" w="34306">
              <a:solidFill>
                <a:srgbClr val="000000"/>
              </a:solidFill>
              <a:prstDash val="solid"/>
              <a:headEnd type="none" len="sm" w="sm"/>
              <a:tailEnd type="arrow" len="sm" w="med"/>
            </a:ln>
          </p:spPr>
        </p:sp>
        <p:sp>
          <p:nvSpPr>
            <p:cNvPr name="AutoShape 10" id="10"/>
            <p:cNvSpPr/>
            <p:nvPr/>
          </p:nvSpPr>
          <p:spPr>
            <a:xfrm flipH="true" flipV="true">
              <a:off x="1131873" y="17894"/>
              <a:ext cx="76737" cy="4383699"/>
            </a:xfrm>
            <a:prstGeom prst="line">
              <a:avLst/>
            </a:prstGeom>
            <a:ln cap="flat" w="34306">
              <a:solidFill>
                <a:srgbClr val="000000"/>
              </a:solidFill>
              <a:prstDash val="solid"/>
              <a:headEnd type="none" len="sm" w="sm"/>
              <a:tailEnd type="none" len="sm" w="sm"/>
            </a:ln>
          </p:spPr>
        </p:sp>
        <p:sp>
          <p:nvSpPr>
            <p:cNvPr name="AutoShape 11" id="11"/>
            <p:cNvSpPr/>
            <p:nvPr/>
          </p:nvSpPr>
          <p:spPr>
            <a:xfrm flipH="true">
              <a:off x="383" y="4388110"/>
              <a:ext cx="1207984" cy="26965"/>
            </a:xfrm>
            <a:prstGeom prst="line">
              <a:avLst/>
            </a:prstGeom>
            <a:ln cap="flat" w="34306">
              <a:solidFill>
                <a:srgbClr val="000000"/>
              </a:solidFill>
              <a:prstDash val="solid"/>
              <a:headEnd type="none" len="sm" w="sm"/>
              <a:tailEnd type="arrow" len="sm" w="med"/>
            </a:ln>
          </p:spPr>
        </p:sp>
      </p:grpSp>
      <p:sp>
        <p:nvSpPr>
          <p:cNvPr name="AutoShape 12" id="12"/>
          <p:cNvSpPr/>
          <p:nvPr/>
        </p:nvSpPr>
        <p:spPr>
          <a:xfrm flipH="true" flipV="true">
            <a:off x="6492801" y="2756833"/>
            <a:ext cx="1511989" cy="19050"/>
          </a:xfrm>
          <a:prstGeom prst="line">
            <a:avLst/>
          </a:prstGeom>
          <a:ln cap="flat" w="38100">
            <a:solidFill>
              <a:srgbClr val="000000"/>
            </a:solidFill>
            <a:prstDash val="solid"/>
            <a:headEnd type="none" len="sm" w="sm"/>
            <a:tailEnd type="arrow" len="sm" w="med"/>
          </a:ln>
        </p:spPr>
      </p:sp>
      <p:sp>
        <p:nvSpPr>
          <p:cNvPr name="AutoShape 13" id="13"/>
          <p:cNvSpPr/>
          <p:nvPr/>
        </p:nvSpPr>
        <p:spPr>
          <a:xfrm>
            <a:off x="9885680" y="2766358"/>
            <a:ext cx="1512109" cy="0"/>
          </a:xfrm>
          <a:prstGeom prst="line">
            <a:avLst/>
          </a:prstGeom>
          <a:ln cap="flat" w="38100">
            <a:solidFill>
              <a:srgbClr val="000000"/>
            </a:solidFill>
            <a:prstDash val="solid"/>
            <a:headEnd type="none" len="sm" w="sm"/>
            <a:tailEnd type="arrow" len="sm" w="med"/>
          </a:ln>
        </p:spPr>
      </p:sp>
      <p:grpSp>
        <p:nvGrpSpPr>
          <p:cNvPr name="Group 14" id="14"/>
          <p:cNvGrpSpPr/>
          <p:nvPr/>
        </p:nvGrpSpPr>
        <p:grpSpPr>
          <a:xfrm rot="0">
            <a:off x="9497371" y="3832572"/>
            <a:ext cx="1900586" cy="3307880"/>
            <a:chOff x="0" y="0"/>
            <a:chExt cx="2534115" cy="4410506"/>
          </a:xfrm>
        </p:grpSpPr>
        <p:sp>
          <p:nvSpPr>
            <p:cNvPr name="AutoShape 15" id="15"/>
            <p:cNvSpPr/>
            <p:nvPr/>
          </p:nvSpPr>
          <p:spPr>
            <a:xfrm flipH="true" flipV="true">
              <a:off x="319" y="15955"/>
              <a:ext cx="1336850" cy="26767"/>
            </a:xfrm>
            <a:prstGeom prst="line">
              <a:avLst/>
            </a:prstGeom>
            <a:ln cap="flat" w="31917">
              <a:solidFill>
                <a:srgbClr val="000000"/>
              </a:solidFill>
              <a:prstDash val="solid"/>
              <a:headEnd type="none" len="sm" w="sm"/>
              <a:tailEnd type="arrow" len="sm" w="med"/>
            </a:ln>
          </p:spPr>
        </p:sp>
        <p:sp>
          <p:nvSpPr>
            <p:cNvPr name="AutoShape 16" id="16"/>
            <p:cNvSpPr/>
            <p:nvPr/>
          </p:nvSpPr>
          <p:spPr>
            <a:xfrm flipH="true" flipV="true">
              <a:off x="1338122" y="15955"/>
              <a:ext cx="71392" cy="4359137"/>
            </a:xfrm>
            <a:prstGeom prst="line">
              <a:avLst/>
            </a:prstGeom>
            <a:ln cap="flat" w="31917">
              <a:solidFill>
                <a:srgbClr val="000000"/>
              </a:solidFill>
              <a:prstDash val="solid"/>
              <a:headEnd type="none" len="sm" w="sm"/>
              <a:tailEnd type="none" len="sm" w="sm"/>
            </a:ln>
          </p:spPr>
        </p:sp>
        <p:sp>
          <p:nvSpPr>
            <p:cNvPr name="AutoShape 17" id="17"/>
            <p:cNvSpPr/>
            <p:nvPr/>
          </p:nvSpPr>
          <p:spPr>
            <a:xfrm>
              <a:off x="1409844" y="4355626"/>
              <a:ext cx="1123719" cy="38931"/>
            </a:xfrm>
            <a:prstGeom prst="line">
              <a:avLst/>
            </a:prstGeom>
            <a:ln cap="flat" w="31917">
              <a:solidFill>
                <a:srgbClr val="000000"/>
              </a:solidFill>
              <a:prstDash val="solid"/>
              <a:headEnd type="none" len="sm" w="sm"/>
              <a:tailEnd type="arrow" len="sm" w="med"/>
            </a:ln>
          </p:spPr>
        </p:sp>
      </p:grpSp>
      <p:sp>
        <p:nvSpPr>
          <p:cNvPr name="AutoShape 18" id="18"/>
          <p:cNvSpPr/>
          <p:nvPr/>
        </p:nvSpPr>
        <p:spPr>
          <a:xfrm>
            <a:off x="8999168" y="6420148"/>
            <a:ext cx="29467" cy="1054425"/>
          </a:xfrm>
          <a:prstGeom prst="line">
            <a:avLst/>
          </a:prstGeom>
          <a:ln cap="flat" w="38100">
            <a:solidFill>
              <a:srgbClr val="E60707"/>
            </a:solidFill>
            <a:prstDash val="solid"/>
            <a:headEnd type="none" len="sm" w="sm"/>
            <a:tailEnd type="arrow" len="sm" w="med"/>
          </a:ln>
        </p:spPr>
      </p:sp>
      <p:sp>
        <p:nvSpPr>
          <p:cNvPr name="AutoShape 19" id="19"/>
          <p:cNvSpPr/>
          <p:nvPr/>
        </p:nvSpPr>
        <p:spPr>
          <a:xfrm flipH="true" flipV="true">
            <a:off x="9239905" y="3833033"/>
            <a:ext cx="25495" cy="1054528"/>
          </a:xfrm>
          <a:prstGeom prst="line">
            <a:avLst/>
          </a:prstGeom>
          <a:ln cap="flat" w="38100">
            <a:solidFill>
              <a:srgbClr val="E60707"/>
            </a:solidFill>
            <a:prstDash val="solid"/>
            <a:headEnd type="none" len="sm" w="sm"/>
            <a:tailEnd type="arrow" len="sm" w="med"/>
          </a:ln>
        </p:spPr>
      </p:sp>
      <p:sp>
        <p:nvSpPr>
          <p:cNvPr name="AutoShape 20" id="20"/>
          <p:cNvSpPr/>
          <p:nvPr/>
        </p:nvSpPr>
        <p:spPr>
          <a:xfrm>
            <a:off x="8950659" y="3833565"/>
            <a:ext cx="29467" cy="1054425"/>
          </a:xfrm>
          <a:prstGeom prst="line">
            <a:avLst/>
          </a:prstGeom>
          <a:ln cap="flat" w="38100">
            <a:solidFill>
              <a:srgbClr val="E60707"/>
            </a:solidFill>
            <a:prstDash val="solid"/>
            <a:headEnd type="none" len="sm" w="sm"/>
            <a:tailEnd type="arrow" len="sm" w="med"/>
          </a:ln>
        </p:spPr>
      </p:sp>
      <p:sp>
        <p:nvSpPr>
          <p:cNvPr name="AutoShape 21" id="21"/>
          <p:cNvSpPr/>
          <p:nvPr/>
        </p:nvSpPr>
        <p:spPr>
          <a:xfrm flipV="true">
            <a:off x="9284450" y="6419736"/>
            <a:ext cx="0" cy="1054836"/>
          </a:xfrm>
          <a:prstGeom prst="line">
            <a:avLst/>
          </a:prstGeom>
          <a:ln cap="flat" w="38100">
            <a:solidFill>
              <a:srgbClr val="E60707"/>
            </a:solidFill>
            <a:prstDash val="solid"/>
            <a:headEnd type="none" len="sm" w="sm"/>
            <a:tailEnd type="arrow" len="sm" w="med"/>
          </a:ln>
        </p:spPr>
      </p:sp>
      <p:sp>
        <p:nvSpPr>
          <p:cNvPr name="Freeform 22" id="22"/>
          <p:cNvSpPr/>
          <p:nvPr/>
        </p:nvSpPr>
        <p:spPr>
          <a:xfrm flipH="false" flipV="false" rot="0">
            <a:off x="393381" y="6245500"/>
            <a:ext cx="6003173" cy="3012800"/>
          </a:xfrm>
          <a:custGeom>
            <a:avLst/>
            <a:gdLst/>
            <a:ahLst/>
            <a:cxnLst/>
            <a:rect r="r" b="b" t="t" l="l"/>
            <a:pathLst>
              <a:path h="3012800" w="6003173">
                <a:moveTo>
                  <a:pt x="0" y="0"/>
                </a:moveTo>
                <a:lnTo>
                  <a:pt x="6003172" y="0"/>
                </a:lnTo>
                <a:lnTo>
                  <a:pt x="6003172" y="3012800"/>
                </a:lnTo>
                <a:lnTo>
                  <a:pt x="0" y="3012800"/>
                </a:lnTo>
                <a:lnTo>
                  <a:pt x="0" y="0"/>
                </a:lnTo>
                <a:close/>
              </a:path>
            </a:pathLst>
          </a:custGeom>
          <a:blipFill>
            <a:blip r:embed="rId11"/>
            <a:stretch>
              <a:fillRect l="0" t="0" r="0" b="0"/>
            </a:stretch>
          </a:blipFill>
        </p:spPr>
      </p:sp>
      <p:sp>
        <p:nvSpPr>
          <p:cNvPr name="TextBox 23" id="23"/>
          <p:cNvSpPr txBox="true"/>
          <p:nvPr/>
        </p:nvSpPr>
        <p:spPr>
          <a:xfrm rot="0">
            <a:off x="1028700" y="458322"/>
            <a:ext cx="5092661" cy="570378"/>
          </a:xfrm>
          <a:prstGeom prst="rect">
            <a:avLst/>
          </a:prstGeom>
        </p:spPr>
        <p:txBody>
          <a:bodyPr anchor="t" rtlCol="false" tIns="0" lIns="0" bIns="0" rIns="0">
            <a:spAutoFit/>
          </a:bodyPr>
          <a:lstStyle/>
          <a:p>
            <a:pPr algn="ctr">
              <a:lnSpc>
                <a:spcPts val="4786"/>
              </a:lnSpc>
              <a:spcBef>
                <a:spcPct val="0"/>
              </a:spcBef>
            </a:pPr>
            <a:r>
              <a:rPr lang="en-US" b="true" sz="3419">
                <a:solidFill>
                  <a:srgbClr val="000000"/>
                </a:solidFill>
                <a:latin typeface="Quicksand Bold"/>
                <a:ea typeface="Quicksand Bold"/>
                <a:cs typeface="Quicksand Bold"/>
                <a:sym typeface="Quicksand Bold"/>
              </a:rPr>
              <a:t>Overall Project Diagram</a:t>
            </a:r>
          </a:p>
        </p:txBody>
      </p:sp>
      <p:sp>
        <p:nvSpPr>
          <p:cNvPr name="TextBox 24" id="24"/>
          <p:cNvSpPr txBox="true"/>
          <p:nvPr/>
        </p:nvSpPr>
        <p:spPr>
          <a:xfrm rot="0">
            <a:off x="2191171" y="1213932"/>
            <a:ext cx="2407593" cy="391795"/>
          </a:xfrm>
          <a:prstGeom prst="rect">
            <a:avLst/>
          </a:prstGeom>
        </p:spPr>
        <p:txBody>
          <a:bodyPr anchor="t" rtlCol="false" tIns="0" lIns="0" bIns="0" rIns="0">
            <a:spAutoFit/>
          </a:bodyPr>
          <a:lstStyle/>
          <a:p>
            <a:pPr algn="ctr">
              <a:lnSpc>
                <a:spcPts val="3080"/>
              </a:lnSpc>
              <a:spcBef>
                <a:spcPct val="0"/>
              </a:spcBef>
            </a:pPr>
            <a:r>
              <a:rPr lang="en-US" sz="2200" spc="-180">
                <a:solidFill>
                  <a:srgbClr val="000000"/>
                </a:solidFill>
                <a:latin typeface="Public Sans"/>
                <a:ea typeface="Public Sans"/>
                <a:cs typeface="Public Sans"/>
                <a:sym typeface="Public Sans"/>
              </a:rPr>
              <a:t>NLP base AI Assistant</a:t>
            </a:r>
          </a:p>
        </p:txBody>
      </p:sp>
      <p:sp>
        <p:nvSpPr>
          <p:cNvPr name="TextBox 25" id="25"/>
          <p:cNvSpPr txBox="true"/>
          <p:nvPr/>
        </p:nvSpPr>
        <p:spPr>
          <a:xfrm rot="0">
            <a:off x="11923750" y="1213932"/>
            <a:ext cx="4168973" cy="391795"/>
          </a:xfrm>
          <a:prstGeom prst="rect">
            <a:avLst/>
          </a:prstGeom>
        </p:spPr>
        <p:txBody>
          <a:bodyPr anchor="t" rtlCol="false" tIns="0" lIns="0" bIns="0" rIns="0">
            <a:spAutoFit/>
          </a:bodyPr>
          <a:lstStyle/>
          <a:p>
            <a:pPr algn="ctr">
              <a:lnSpc>
                <a:spcPts val="3080"/>
              </a:lnSpc>
              <a:spcBef>
                <a:spcPct val="0"/>
              </a:spcBef>
            </a:pPr>
            <a:r>
              <a:rPr lang="en-US" sz="2200" spc="-180">
                <a:solidFill>
                  <a:srgbClr val="000000"/>
                </a:solidFill>
                <a:latin typeface="Public Sans"/>
                <a:ea typeface="Public Sans"/>
                <a:cs typeface="Public Sans"/>
                <a:sym typeface="Public Sans"/>
              </a:rPr>
              <a:t>Cognitive Exercise  and Score  analysis</a:t>
            </a:r>
          </a:p>
        </p:txBody>
      </p:sp>
      <p:sp>
        <p:nvSpPr>
          <p:cNvPr name="TextBox 26" id="26"/>
          <p:cNvSpPr txBox="true"/>
          <p:nvPr/>
        </p:nvSpPr>
        <p:spPr>
          <a:xfrm rot="0">
            <a:off x="2184399" y="5696026"/>
            <a:ext cx="2308920" cy="391795"/>
          </a:xfrm>
          <a:prstGeom prst="rect">
            <a:avLst/>
          </a:prstGeom>
        </p:spPr>
        <p:txBody>
          <a:bodyPr anchor="t" rtlCol="false" tIns="0" lIns="0" bIns="0" rIns="0">
            <a:spAutoFit/>
          </a:bodyPr>
          <a:lstStyle/>
          <a:p>
            <a:pPr algn="ctr">
              <a:lnSpc>
                <a:spcPts val="3080"/>
              </a:lnSpc>
              <a:spcBef>
                <a:spcPct val="0"/>
              </a:spcBef>
            </a:pPr>
            <a:r>
              <a:rPr lang="en-US" sz="2200" spc="-180">
                <a:solidFill>
                  <a:srgbClr val="000000"/>
                </a:solidFill>
                <a:latin typeface="Public Sans"/>
                <a:ea typeface="Public Sans"/>
                <a:cs typeface="Public Sans"/>
                <a:sym typeface="Public Sans"/>
              </a:rPr>
              <a:t>Emotional Well being</a:t>
            </a:r>
          </a:p>
        </p:txBody>
      </p:sp>
      <p:sp>
        <p:nvSpPr>
          <p:cNvPr name="TextBox 27" id="27"/>
          <p:cNvSpPr txBox="true"/>
          <p:nvPr/>
        </p:nvSpPr>
        <p:spPr>
          <a:xfrm rot="0">
            <a:off x="11973161" y="5696026"/>
            <a:ext cx="4894659" cy="391795"/>
          </a:xfrm>
          <a:prstGeom prst="rect">
            <a:avLst/>
          </a:prstGeom>
        </p:spPr>
        <p:txBody>
          <a:bodyPr anchor="t" rtlCol="false" tIns="0" lIns="0" bIns="0" rIns="0">
            <a:spAutoFit/>
          </a:bodyPr>
          <a:lstStyle/>
          <a:p>
            <a:pPr algn="ctr">
              <a:lnSpc>
                <a:spcPts val="3080"/>
              </a:lnSpc>
              <a:spcBef>
                <a:spcPct val="0"/>
              </a:spcBef>
            </a:pPr>
            <a:r>
              <a:rPr lang="en-US" sz="2200" spc="-180">
                <a:solidFill>
                  <a:srgbClr val="000000"/>
                </a:solidFill>
                <a:latin typeface="Public Sans"/>
                <a:ea typeface="Public Sans"/>
                <a:cs typeface="Public Sans"/>
                <a:sym typeface="Public Sans"/>
              </a:rPr>
              <a:t>NLP base Daily routine tracker and Reminder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DAGN0TtNOEc</dc:identifier>
  <dcterms:modified xsi:type="dcterms:W3CDTF">2011-08-01T06:04:30Z</dcterms:modified>
  <cp:revision>1</cp:revision>
  <dc:title>Prepared by group 1</dc:title>
</cp:coreProperties>
</file>